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1.xml" ContentType="application/vnd.openxmlformats-officedocument.presentationml.notesSlide+xml"/>
  <Override PartName="/ppt/tags/tag30.xml" ContentType="application/vnd.openxmlformats-officedocument.presentationml.tags+xml"/>
  <Override PartName="/ppt/notesSlides/notesSlide22.xml" ContentType="application/vnd.openxmlformats-officedocument.presentationml.notesSlide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47.xml" ContentType="application/vnd.openxmlformats-officedocument.presentationml.tags+xml"/>
  <Override PartName="/ppt/notesSlides/notesSlide33.xml" ContentType="application/vnd.openxmlformats-officedocument.presentationml.notesSlide+xml"/>
  <Override PartName="/ppt/tags/tag48.xml" ContentType="application/vnd.openxmlformats-officedocument.presentationml.tags+xml"/>
  <Override PartName="/ppt/notesSlides/notesSlide3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5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39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62.xml" ContentType="application/vnd.openxmlformats-officedocument.presentationml.tags+xml"/>
  <Override PartName="/ppt/notesSlides/notesSlide42.xml" ContentType="application/vnd.openxmlformats-officedocument.presentationml.notesSlide+xml"/>
  <Override PartName="/ppt/tags/tag63.xml" ContentType="application/vnd.openxmlformats-officedocument.presentationml.tags+xml"/>
  <Override PartName="/ppt/notesSlides/notesSlide4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5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  <p:sldMasterId id="2147483732" r:id="rId2"/>
  </p:sldMasterIdLst>
  <p:notesMasterIdLst>
    <p:notesMasterId r:id="rId79"/>
  </p:notesMasterIdLst>
  <p:handoutMasterIdLst>
    <p:handoutMasterId r:id="rId80"/>
  </p:handoutMasterIdLst>
  <p:sldIdLst>
    <p:sldId id="410" r:id="rId3"/>
    <p:sldId id="411" r:id="rId4"/>
    <p:sldId id="412" r:id="rId5"/>
    <p:sldId id="413" r:id="rId6"/>
    <p:sldId id="422" r:id="rId7"/>
    <p:sldId id="435" r:id="rId8"/>
    <p:sldId id="382" r:id="rId9"/>
    <p:sldId id="353" r:id="rId10"/>
    <p:sldId id="381" r:id="rId11"/>
    <p:sldId id="423" r:id="rId12"/>
    <p:sldId id="424" r:id="rId13"/>
    <p:sldId id="425" r:id="rId14"/>
    <p:sldId id="426" r:id="rId15"/>
    <p:sldId id="427" r:id="rId16"/>
    <p:sldId id="428" r:id="rId17"/>
    <p:sldId id="432" r:id="rId18"/>
    <p:sldId id="433" r:id="rId19"/>
    <p:sldId id="420" r:id="rId20"/>
    <p:sldId id="310" r:id="rId21"/>
    <p:sldId id="385" r:id="rId22"/>
    <p:sldId id="421" r:id="rId23"/>
    <p:sldId id="403" r:id="rId24"/>
    <p:sldId id="384" r:id="rId25"/>
    <p:sldId id="371" r:id="rId26"/>
    <p:sldId id="270" r:id="rId27"/>
    <p:sldId id="406" r:id="rId28"/>
    <p:sldId id="274" r:id="rId29"/>
    <p:sldId id="275" r:id="rId30"/>
    <p:sldId id="380" r:id="rId31"/>
    <p:sldId id="372" r:id="rId32"/>
    <p:sldId id="330" r:id="rId33"/>
    <p:sldId id="388" r:id="rId34"/>
    <p:sldId id="276" r:id="rId35"/>
    <p:sldId id="389" r:id="rId36"/>
    <p:sldId id="391" r:id="rId37"/>
    <p:sldId id="318" r:id="rId38"/>
    <p:sldId id="399" r:id="rId39"/>
    <p:sldId id="429" r:id="rId40"/>
    <p:sldId id="397" r:id="rId41"/>
    <p:sldId id="395" r:id="rId42"/>
    <p:sldId id="396" r:id="rId43"/>
    <p:sldId id="398" r:id="rId44"/>
    <p:sldId id="401" r:id="rId45"/>
    <p:sldId id="392" r:id="rId46"/>
    <p:sldId id="393" r:id="rId47"/>
    <p:sldId id="387" r:id="rId48"/>
    <p:sldId id="328" r:id="rId49"/>
    <p:sldId id="430" r:id="rId50"/>
    <p:sldId id="349" r:id="rId51"/>
    <p:sldId id="400" r:id="rId52"/>
    <p:sldId id="404" r:id="rId53"/>
    <p:sldId id="376" r:id="rId54"/>
    <p:sldId id="402" r:id="rId55"/>
    <p:sldId id="359" r:id="rId56"/>
    <p:sldId id="326" r:id="rId57"/>
    <p:sldId id="374" r:id="rId58"/>
    <p:sldId id="361" r:id="rId59"/>
    <p:sldId id="278" r:id="rId60"/>
    <p:sldId id="405" r:id="rId61"/>
    <p:sldId id="348" r:id="rId62"/>
    <p:sldId id="434" r:id="rId63"/>
    <p:sldId id="378" r:id="rId64"/>
    <p:sldId id="407" r:id="rId65"/>
    <p:sldId id="408" r:id="rId66"/>
    <p:sldId id="409" r:id="rId67"/>
    <p:sldId id="327" r:id="rId68"/>
    <p:sldId id="366" r:id="rId69"/>
    <p:sldId id="332" r:id="rId70"/>
    <p:sldId id="334" r:id="rId71"/>
    <p:sldId id="335" r:id="rId72"/>
    <p:sldId id="336" r:id="rId73"/>
    <p:sldId id="342" r:id="rId74"/>
    <p:sldId id="339" r:id="rId75"/>
    <p:sldId id="340" r:id="rId76"/>
    <p:sldId id="312" r:id="rId77"/>
    <p:sldId id="35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CC93D-E52E-4D84-901B-11D7331DD495}">
          <p14:sldIdLst>
            <p14:sldId id="410"/>
            <p14:sldId id="411"/>
            <p14:sldId id="412"/>
            <p14:sldId id="413"/>
            <p14:sldId id="422"/>
            <p14:sldId id="435"/>
            <p14:sldId id="382"/>
            <p14:sldId id="353"/>
            <p14:sldId id="381"/>
            <p14:sldId id="423"/>
            <p14:sldId id="424"/>
            <p14:sldId id="425"/>
            <p14:sldId id="426"/>
            <p14:sldId id="427"/>
            <p14:sldId id="428"/>
            <p14:sldId id="432"/>
            <p14:sldId id="433"/>
            <p14:sldId id="420"/>
            <p14:sldId id="310"/>
            <p14:sldId id="385"/>
            <p14:sldId id="421"/>
            <p14:sldId id="403"/>
            <p14:sldId id="384"/>
            <p14:sldId id="371"/>
            <p14:sldId id="270"/>
            <p14:sldId id="406"/>
            <p14:sldId id="274"/>
            <p14:sldId id="275"/>
            <p14:sldId id="380"/>
            <p14:sldId id="372"/>
          </p14:sldIdLst>
        </p14:section>
        <p14:section name="Overview and Objectives" id="{ABA716BF-3A5C-4ADB-94C9-CFEF84EBA240}">
          <p14:sldIdLst>
            <p14:sldId id="330"/>
            <p14:sldId id="388"/>
            <p14:sldId id="276"/>
            <p14:sldId id="389"/>
            <p14:sldId id="391"/>
            <p14:sldId id="318"/>
            <p14:sldId id="399"/>
            <p14:sldId id="429"/>
            <p14:sldId id="397"/>
            <p14:sldId id="395"/>
            <p14:sldId id="396"/>
            <p14:sldId id="398"/>
            <p14:sldId id="401"/>
            <p14:sldId id="392"/>
            <p14:sldId id="393"/>
            <p14:sldId id="387"/>
            <p14:sldId id="328"/>
            <p14:sldId id="430"/>
            <p14:sldId id="349"/>
            <p14:sldId id="400"/>
            <p14:sldId id="404"/>
            <p14:sldId id="376"/>
            <p14:sldId id="402"/>
            <p14:sldId id="359"/>
            <p14:sldId id="326"/>
            <p14:sldId id="374"/>
            <p14:sldId id="361"/>
          </p14:sldIdLst>
        </p14:section>
        <p14:section name="Topic 1" id="{6D9936A3-3945-4757-BC8B-B5C252D8E036}">
          <p14:sldIdLst>
            <p14:sldId id="278"/>
            <p14:sldId id="405"/>
          </p14:sldIdLst>
        </p14:section>
        <p14:section name="Sample Slides for Visuals" id="{BAB3A466-96C9-4230-9978-795378D75699}">
          <p14:sldIdLst>
            <p14:sldId id="348"/>
            <p14:sldId id="434"/>
            <p14:sldId id="378"/>
          </p14:sldIdLst>
        </p14:section>
        <p14:section name="Case Study" id="{8C0305C9-B152-4FBA-A789-FE1976D53990}">
          <p14:sldIdLst/>
        </p14:section>
        <p14:section name="Conclusion and Summary" id="{790CEF5B-569A-4C2F-BED5-750B08C0E5AD}">
          <p14:sldIdLst/>
        </p14:section>
        <p14:section name="Appendix" id="{3F78B471-41DA-46F2-A8E4-97E471896AB3}">
          <p14:sldIdLst>
            <p14:sldId id="407"/>
            <p14:sldId id="408"/>
            <p14:sldId id="409"/>
            <p14:sldId id="327"/>
            <p14:sldId id="366"/>
            <p14:sldId id="332"/>
            <p14:sldId id="334"/>
            <p14:sldId id="335"/>
            <p14:sldId id="336"/>
            <p14:sldId id="342"/>
            <p14:sldId id="339"/>
            <p14:sldId id="340"/>
            <p14:sldId id="312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83977" autoAdjust="0"/>
  </p:normalViewPr>
  <p:slideViewPr>
    <p:cSldViewPr>
      <p:cViewPr varScale="1">
        <p:scale>
          <a:sx n="114" d="100"/>
          <a:sy n="114" d="100"/>
        </p:scale>
        <p:origin x="157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85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11/18/2017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94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11/18/2017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23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07BA2-B368-471F-A8E7-2975280534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69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template can be used as a starter file for presenting training materials in a group setting.</a:t>
            </a:r>
          </a:p>
          <a:p>
            <a:endParaRPr lang="en-US" dirty="0"/>
          </a:p>
          <a:p>
            <a:pPr lvl="0"/>
            <a:r>
              <a:rPr lang="en-US" sz="1200" b="1" dirty="0"/>
              <a:t>Sections</a:t>
            </a:r>
            <a:endParaRPr lang="en-US" sz="1200" b="0" dirty="0"/>
          </a:p>
          <a:p>
            <a:pPr lvl="0"/>
            <a:r>
              <a:rPr lang="en-US" sz="1200" b="0" dirty="0"/>
              <a:t>Right-click on a slide to add sections.</a:t>
            </a:r>
            <a:r>
              <a:rPr lang="en-US" sz="1200" b="0" baseline="0" dirty="0"/>
              <a:t> Sections can help to organize your slides or facilitate collaboration between multiple authors.</a:t>
            </a:r>
            <a:endParaRPr lang="en-US" sz="1200" b="0" dirty="0"/>
          </a:p>
          <a:p>
            <a:pPr lvl="0"/>
            <a:endParaRPr lang="en-US" sz="1200" b="1" dirty="0"/>
          </a:p>
          <a:p>
            <a:pPr lvl="0"/>
            <a:r>
              <a:rPr lang="en-US" sz="1200" b="1" dirty="0"/>
              <a:t>Notes</a:t>
            </a:r>
          </a:p>
          <a:p>
            <a:pPr lvl="0"/>
            <a:r>
              <a:rPr lang="en-US" sz="1200" dirty="0"/>
              <a:t>Use the Notes section for delivery notes or to provide additional details for the audience.</a:t>
            </a:r>
            <a:r>
              <a:rPr lang="en-US" sz="1200" baseline="0" dirty="0"/>
              <a:t> View these notes in Presentation View during your presentation. </a:t>
            </a:r>
          </a:p>
          <a:p>
            <a:pPr lvl="0">
              <a:buFontTx/>
              <a:buNone/>
            </a:pPr>
            <a:r>
              <a:rPr lang="en-US" sz="1200" dirty="0"/>
              <a:t>Keep in mind the font size (important for accessibility, visibility, videotaping, and online production)</a:t>
            </a:r>
          </a:p>
          <a:p>
            <a:pPr lvl="0"/>
            <a:endParaRPr lang="en-US" sz="1200" dirty="0"/>
          </a:p>
          <a:p>
            <a:pPr lvl="0">
              <a:buFontTx/>
              <a:buNone/>
            </a:pPr>
            <a:r>
              <a:rPr lang="en-US" sz="1200" b="1" dirty="0"/>
              <a:t>Coordinated colors </a:t>
            </a:r>
          </a:p>
          <a:p>
            <a:pPr lvl="0">
              <a:buFontTx/>
              <a:buNone/>
            </a:pPr>
            <a:r>
              <a:rPr lang="en-US" sz="1200" dirty="0"/>
              <a:t>Pay particular attention to the graphs, charts, and text boxes.</a:t>
            </a:r>
            <a:r>
              <a:rPr lang="en-US" sz="1200" baseline="0" dirty="0"/>
              <a:t> </a:t>
            </a:r>
            <a:endParaRPr lang="en-US" sz="1200" dirty="0"/>
          </a:p>
          <a:p>
            <a:pPr lvl="0"/>
            <a:r>
              <a:rPr lang="en-US" sz="1200" dirty="0"/>
              <a:t>Consider that attendees will print in black and white or grayscale. Run a test print to make sure your colors work when printed in pure black and white and grayscale.</a:t>
            </a:r>
          </a:p>
          <a:p>
            <a:pPr lvl="0">
              <a:buFontTx/>
              <a:buNone/>
            </a:pPr>
            <a:endParaRPr lang="en-US" sz="1200" dirty="0"/>
          </a:p>
          <a:p>
            <a:pPr lvl="0">
              <a:buFontTx/>
              <a:buNone/>
            </a:pPr>
            <a:r>
              <a:rPr lang="en-US" sz="1200" b="1" dirty="0"/>
              <a:t>Graphics, tables, and graphs</a:t>
            </a:r>
          </a:p>
          <a:p>
            <a:pPr lvl="0"/>
            <a:r>
              <a:rPr lang="en-US" sz="1200" dirty="0"/>
              <a:t>Keep it simple: If possible, use consistent, non-distracting styles and colors.</a:t>
            </a:r>
          </a:p>
          <a:p>
            <a:pPr lvl="0"/>
            <a:r>
              <a:rPr lang="en-US" sz="1200" dirty="0"/>
              <a:t>Label all graphs and tables.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571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Microsoft </a:t>
            </a:r>
            <a:r>
              <a:rPr lang="en-US" b="1"/>
              <a:t>Engineering Excellence</a:t>
            </a:r>
            <a:endParaRPr lang="en-US"/>
          </a:p>
        </p:txBody>
      </p:sp>
      <p:sp>
        <p:nvSpPr>
          <p:cNvPr id="47107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7108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19570C-A909-40C0-B9F8-7AD3BA2C3C5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71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93861"/>
          </a:xfrm>
          <a:noFill/>
          <a:ln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there is relevant</a:t>
            </a:r>
            <a:r>
              <a:rPr lang="en-US" baseline="0" dirty="0"/>
              <a:t> video content, such as a case study video, demo of a product, or other training materials, include it in the presentation as well. 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15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/>
              <a:t>Microsoft </a:t>
            </a:r>
            <a:r>
              <a:rPr lang="en-US" b="1"/>
              <a:t>Engineering Excellence</a:t>
            </a:r>
            <a:endParaRPr lang="en-US"/>
          </a:p>
        </p:txBody>
      </p:sp>
      <p:sp>
        <p:nvSpPr>
          <p:cNvPr id="47107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7108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19570C-A909-40C0-B9F8-7AD3BA2C3C5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71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93861"/>
          </a:xfrm>
          <a:noFill/>
          <a:ln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there is relevant</a:t>
            </a:r>
            <a:r>
              <a:rPr lang="en-US" baseline="0" dirty="0"/>
              <a:t> video content, such as a case study video, demo of a product, or other training materials, include it in the presentation as well. 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5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</a:t>
            </a:r>
            <a:r>
              <a:rPr lang="en-US" baseline="0" dirty="0"/>
              <a:t> outcomes of the case study or class simulation.</a:t>
            </a:r>
          </a:p>
          <a:p>
            <a:r>
              <a:rPr lang="en-US" baseline="0" dirty="0"/>
              <a:t>Cover best practices.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3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presentation content by restating the important points from the lessons.</a:t>
            </a:r>
          </a:p>
          <a:p>
            <a:r>
              <a:rPr lang="en-US" dirty="0"/>
              <a:t>What do you want the audience to remember when they leave your presentation?</a:t>
            </a:r>
          </a:p>
          <a:p>
            <a:endParaRPr lang="en-US" dirty="0"/>
          </a:p>
          <a:p>
            <a:r>
              <a:rPr lang="en-US" dirty="0"/>
              <a:t>Save your presentation to a video for easy distribution (To create a video, click the File tab, and then click Share.  Under File Types, click Create a Video.)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462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Summarize presentation content by restating the important points from the lessons.</a:t>
            </a:r>
          </a:p>
          <a:p>
            <a:r>
              <a:rPr lang="en-US" dirty="0"/>
              <a:t>What do you want the audience to remember when they leave your presentation?</a:t>
            </a:r>
          </a:p>
          <a:p>
            <a:endParaRPr lang="en-US" dirty="0"/>
          </a:p>
          <a:p>
            <a:r>
              <a:rPr lang="en-US" dirty="0"/>
              <a:t>Save your presentation to a video for easy distribution (To create a video, click the File tab, and then click Share.  Under File Types, click Create a Video.)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2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05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17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449263"/>
            <a:ext cx="4541837" cy="3408362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9472"/>
            <a:ext cx="6261652" cy="4593861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06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7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07BA2-B368-471F-A8E7-2975280534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20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0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449263"/>
            <a:ext cx="4541837" cy="3408362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9472"/>
            <a:ext cx="6261652" cy="4593861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05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449263"/>
            <a:ext cx="4541837" cy="3408362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9472"/>
            <a:ext cx="6261652" cy="4593861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228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449263"/>
            <a:ext cx="4541837" cy="3408362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9472"/>
            <a:ext cx="6261652" cy="4593861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86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449263"/>
            <a:ext cx="4541837" cy="3408362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9472"/>
            <a:ext cx="6261652" cy="4593861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09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3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21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12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38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97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55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10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04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096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096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CEDE57-F8FE-4B43-B511-2E9F76624F7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09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7288" y="449263"/>
            <a:ext cx="4541837" cy="3408362"/>
          </a:xfrm>
          <a:ln/>
        </p:spPr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9472"/>
            <a:ext cx="6261652" cy="4593861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88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68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342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9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311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27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case study or</a:t>
            </a:r>
            <a:r>
              <a:rPr lang="en-US" baseline="0" dirty="0"/>
              <a:t> class simulation to encourage discussion and apply lessons.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1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07192-A7FA-4150-9E56-9315868660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25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3011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3012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F76F4-FC11-42FE-9D94-04E3E6D16C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603230"/>
          </a:xfrm>
          <a:noFill/>
          <a:ln/>
        </p:spPr>
        <p:txBody>
          <a:bodyPr/>
          <a:lstStyle/>
          <a:p>
            <a:r>
              <a:rPr lang="en-US" dirty="0"/>
              <a:t>Is your presentation as crisp as possible? Consider moving extra content to the appendix.</a:t>
            </a:r>
          </a:p>
          <a:p>
            <a:r>
              <a:rPr lang="en-US" dirty="0"/>
              <a:t>Use appendix slides to store content that you might want to refer to during the Question slide or that may be useful for attendees to investigate deeper in the future.</a:t>
            </a:r>
          </a:p>
          <a:p>
            <a:pPr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38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01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3011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3012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F76F4-FC11-42FE-9D94-04E3E6D16C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603230"/>
          </a:xfrm>
          <a:noFill/>
          <a:ln/>
        </p:spPr>
        <p:txBody>
          <a:bodyPr/>
          <a:lstStyle/>
          <a:p>
            <a:r>
              <a:rPr lang="en-US" dirty="0"/>
              <a:t>Is your presentation as crisp as possible? Consider moving extra content to the appendix.</a:t>
            </a:r>
          </a:p>
          <a:p>
            <a:r>
              <a:rPr lang="en-US" dirty="0"/>
              <a:t>Use appendix slides to store content that you might want to refer to during the Question slide or that may be useful for attendees to investigate deeper in the future.</a:t>
            </a:r>
          </a:p>
          <a:p>
            <a:pPr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38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3011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3012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F76F4-FC11-42FE-9D94-04E3E6D16C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603230"/>
          </a:xfrm>
          <a:noFill/>
          <a:ln/>
        </p:spPr>
        <p:txBody>
          <a:bodyPr/>
          <a:lstStyle/>
          <a:p>
            <a:r>
              <a:rPr lang="en-US" dirty="0"/>
              <a:t>Is your presentation as crisp as possible? Consider moving extra content to the appendix.</a:t>
            </a:r>
          </a:p>
          <a:p>
            <a:r>
              <a:rPr lang="en-US" dirty="0"/>
              <a:t>Use appendix slides to store content that you might want to refer to during the Question slide or that may be useful for attendees to investigate deeper in the future.</a:t>
            </a:r>
          </a:p>
          <a:p>
            <a:pPr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165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Microsoft </a:t>
            </a:r>
            <a:r>
              <a:rPr lang="en-US" b="1" dirty="0"/>
              <a:t>Engineering Excellence</a:t>
            </a:r>
            <a:endParaRPr lang="en-US" dirty="0"/>
          </a:p>
        </p:txBody>
      </p:sp>
      <p:sp>
        <p:nvSpPr>
          <p:cNvPr id="43011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43012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F76F4-FC11-42FE-9D94-04E3E6D16C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603230"/>
          </a:xfrm>
          <a:noFill/>
          <a:ln/>
        </p:spPr>
        <p:txBody>
          <a:bodyPr/>
          <a:lstStyle/>
          <a:p>
            <a:r>
              <a:rPr lang="en-US" dirty="0"/>
              <a:t>Is your presentation as crisp as possible? Consider moving extra content to the appendix.</a:t>
            </a:r>
          </a:p>
          <a:p>
            <a:r>
              <a:rPr lang="en-US" dirty="0"/>
              <a:t>Use appendix slides to store content that you might want to refer to during the Question slide or that may be useful for attendees to investigate deeper in the future.</a:t>
            </a:r>
          </a:p>
          <a:p>
            <a:pPr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51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778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85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02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72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is another option</a:t>
            </a:r>
            <a:r>
              <a:rPr lang="en-US" sz="1200" baseline="0" dirty="0"/>
              <a:t> for an Overview slides using transitions.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56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07192-A7FA-4150-9E56-9315868660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864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473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918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65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292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61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40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810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Give a brief overview of the presentation.</a:t>
            </a:r>
            <a:r>
              <a:rPr lang="en-US" baseline="0" dirty="0"/>
              <a:t> D</a:t>
            </a:r>
            <a:r>
              <a:rPr lang="en-US" dirty="0"/>
              <a:t>escribe the major focus of the presentation and why it is important.</a:t>
            </a:r>
          </a:p>
          <a:p>
            <a:pPr>
              <a:lnSpc>
                <a:spcPct val="80000"/>
              </a:lnSpc>
            </a:pPr>
            <a:r>
              <a:rPr lang="en-US" dirty="0"/>
              <a:t>Introduce each of the major topics.</a:t>
            </a:r>
          </a:p>
          <a:p>
            <a:r>
              <a:rPr lang="en-US" dirty="0"/>
              <a:t>To provide a road map for the audience, you</a:t>
            </a:r>
            <a:r>
              <a:rPr lang="en-US" baseline="0" dirty="0"/>
              <a:t> can </a:t>
            </a:r>
            <a:r>
              <a:rPr lang="en-US" dirty="0"/>
              <a:t>repeat this Overview slide throughout the presentation, highlighting the particular topic you will discuss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68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07192-A7FA-4150-9E56-9315868660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16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07192-A7FA-4150-9E56-9315868660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32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07192-A7FA-4150-9E56-9315868660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07BA2-B368-471F-A8E7-2975280534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1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371600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3600" b="0" spc="-225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07055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764326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7F6D910-181A-46E0-906C-0EB70ED5E894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8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E9D9DCB-D2E4-4ED5-89A8-AD3F0806A30A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9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ECA3F50-1AE3-42E7-92F0-B5B2D005FFB1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1445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977C2BD-FCF3-4196-B108-E398C87DC490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2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0864A26-327B-4B09-80EE-24AE33D32B53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1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32818E7-04F3-4172-9FC2-E0463EE583CB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82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441DB93-404F-4EB7-8D63-D878A966FF0E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56116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FCB35F2-FD95-4A0E-9F08-2FC9631EDADE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58934"/>
      </p:ext>
    </p:extLst>
  </p:cSld>
  <p:clrMapOvr>
    <a:masterClrMapping/>
  </p:clrMapOvr>
  <p:transition spd="slow">
    <p:wipe dir="d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4ACC28F-699A-4FBD-B4B0-82700EE03E10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9814534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CB2449-7447-47A1-8B65-F09B296EF8E0}"/>
              </a:ext>
            </a:extLst>
          </p:cNvPr>
          <p:cNvSpPr/>
          <p:nvPr userDrawn="1"/>
        </p:nvSpPr>
        <p:spPr>
          <a:xfrm>
            <a:off x="0" y="0"/>
            <a:ext cx="9144000" cy="10668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667000"/>
            <a:ext cx="4572000" cy="685800"/>
          </a:xfrm>
        </p:spPr>
        <p:txBody>
          <a:bodyPr wrap="none" anchor="t">
            <a:normAutofit/>
          </a:bodyPr>
          <a:lstStyle>
            <a:lvl1pPr algn="l">
              <a:defRPr sz="3600" b="0" spc="-225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29866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2B0E078-AC17-4185-936B-89F3DF1F421D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8401178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FBE66C5-9C7C-499B-9612-535DC6A95095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0035945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8FCC928-FF24-451C-A790-DB481302254B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7751587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BB5C1B9-1488-4CE9-864D-2519DD702219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7867994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C5A4BC4-ED9C-4015-B54C-D4BFD7BD9182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56214255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BFC5F89-F36C-4137-A0B8-6E6F1EBB4D7C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2525214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2C0BF4A-12C7-415D-B5CD-3CC1FFC95832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40807765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6237507-1C7A-4036-B9E3-13FDA68F7DD2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5000680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517FC74-A03C-443F-AE89-A32573D7075A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5671895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0A3253E-31AF-49F4-957F-16953CB2AAC5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2292069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34204"/>
      </p:ext>
    </p:extLst>
  </p:cSld>
  <p:clrMapOvr>
    <a:masterClrMapping/>
  </p:clrMapOvr>
  <p:transition spd="slow"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5600"/>
            <a:ext cx="81946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3100" y="1497013"/>
            <a:ext cx="3975100" cy="4759325"/>
          </a:xfrm>
        </p:spPr>
        <p:txBody>
          <a:bodyPr/>
          <a:lstStyle>
            <a:lvl4pPr>
              <a:defRPr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7760" y="1497013"/>
            <a:ext cx="3977640" cy="4759325"/>
          </a:xfrm>
        </p:spPr>
        <p:txBody>
          <a:bodyPr/>
          <a:lstStyle>
            <a:lvl4pPr>
              <a:defRPr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7153D1-53B5-4D42-8D53-66511D8F366F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320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1729EB0-E824-43CA-8BB3-E6C08AB99678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96517"/>
      </p:ext>
    </p:extLst>
  </p:cSld>
  <p:clrMapOvr>
    <a:masterClrMapping/>
  </p:clrMapOvr>
  <p:transition spd="slow">
    <p:wipe dir="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7E64ABF-B4C7-4C52-958F-0CB5A55DB7E0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0852760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4BFF297-11C4-4203-B921-FC4949FD7C77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63562884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44E1289-A08B-4B6F-BB28-74D6EFC16840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3002324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C418106-C4CD-43CA-8CE7-8665B991B5B2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74781920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E3FADB9-AD56-4ABE-B865-CB9554BC2EB4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89667334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8167721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>
              <a:defRPr lang="en-US" dirty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C2440F5-1187-4EA4-8763-C574AA79B99A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894046"/>
            <a:ext cx="3596905" cy="1069908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3" y="0"/>
            <a:ext cx="5143237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375241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D5E696E-5D1E-4057-8C31-B38DE163964E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9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AF5DC-DDEB-4F77-8204-FDACC6386AC0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C62FA-0142-4F60-B8C4-004A923D0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43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7075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688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075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966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145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4506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760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596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3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23931A0-E958-42A5-A3FB-D0C87AAF1B4F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64250"/>
      </p:ext>
    </p:extLst>
  </p:cSld>
  <p:clrMapOvr>
    <a:masterClrMapping/>
  </p:clrMapOvr>
  <p:transition spd="slow">
    <p:wipe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881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4032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342900"/>
            <a:r>
              <a:rPr lang="en-US" sz="6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342900"/>
            <a:r>
              <a:rPr lang="en-US" sz="6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72194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511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815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9706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6786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6509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1" y="2286002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1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  <a:latin typeface="Georg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3007413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12204996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ABF213B-BF41-446E-8AF3-F0B2A27E4A1D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4610"/>
      </p:ext>
    </p:extLst>
  </p:cSld>
  <p:clrMapOvr>
    <a:masterClrMapping/>
  </p:clrMapOvr>
  <p:transition spd="slow">
    <p:wipe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8226973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7638470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0852310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2166266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41559633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5251712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1189720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9219444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635738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5363530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2CC0995-3870-4F1E-8D07-6AD8973E2DA1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28390"/>
      </p:ext>
    </p:extLst>
  </p:cSld>
  <p:clrMapOvr>
    <a:masterClrMapping/>
  </p:clrMapOvr>
  <p:transition spd="slow">
    <p:wipe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55600"/>
            <a:ext cx="81946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3101" y="1497015"/>
            <a:ext cx="3975100" cy="4759325"/>
          </a:xfrm>
        </p:spPr>
        <p:txBody>
          <a:bodyPr/>
          <a:lstStyle>
            <a:lvl4pPr>
              <a:defRPr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37760" y="1497015"/>
            <a:ext cx="3977640" cy="4759325"/>
          </a:xfrm>
        </p:spPr>
        <p:txBody>
          <a:bodyPr/>
          <a:lstStyle>
            <a:lvl4pPr>
              <a:defRPr baseline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2"/>
            <a:ext cx="2133600" cy="365125"/>
          </a:xfrm>
        </p:spPr>
        <p:txBody>
          <a:bodyPr/>
          <a:lstStyle/>
          <a:p>
            <a:fld id="{BE5AD6F2-C761-4447-85F6-3B12722238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2"/>
            <a:ext cx="2895600" cy="365125"/>
          </a:xfrm>
        </p:spPr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2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8112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2"/>
            <a:ext cx="2133600" cy="365125"/>
          </a:xfrm>
        </p:spPr>
        <p:txBody>
          <a:bodyPr/>
          <a:lstStyle/>
          <a:p>
            <a:fld id="{4DBA9020-1888-4937-B143-FCFF810C0E2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2"/>
            <a:ext cx="2895600" cy="365125"/>
          </a:xfrm>
        </p:spPr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2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315864"/>
      </p:ext>
    </p:extLst>
  </p:cSld>
  <p:clrMapOvr>
    <a:masterClrMapping/>
  </p:clrMapOvr>
  <p:transition spd="slow">
    <p:wipe dir="d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7302627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8441822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34288760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6281084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4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3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64368-8B6B-44ED-B2C4-3EBADE874AF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PowerShell for Database Developers</a:t>
            </a:r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42920925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209820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88FD545-0FA4-4777-A1CD-BC4BFB9FD2A1}" type="datetime1">
              <a:rPr lang="en-US" smtClean="0"/>
              <a:t>11/18/2017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45561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image" Target="../media/image6.png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EC0E4A-AC6A-4BF0-8060-96A020EA4902}"/>
              </a:ext>
            </a:extLst>
          </p:cNvPr>
          <p:cNvSpPr/>
          <p:nvPr userDrawn="1"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31732"/>
            <a:ext cx="8686800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371600"/>
            <a:ext cx="8839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87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69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677" r:id="rId37"/>
    <p:sldLayoutId id="2147483650" r:id="rId38"/>
    <p:sldLayoutId id="2147483770" r:id="rId39"/>
    <p:sldLayoutId id="2147483771" r:id="rId40"/>
  </p:sldLayoutIdLst>
  <p:transition spd="slow">
    <p:wipe dir="d"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070C0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38" cstate="email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48A87A34-81AB-432B-8DAE-1953F412C12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342900"/>
              <a:t>11/18/2017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3429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18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8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5.mp3"/><Relationship Id="rId7" Type="http://schemas.openxmlformats.org/officeDocument/2006/relationships/image" Target="../media/image27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8.xml"/><Relationship Id="rId4" Type="http://schemas.openxmlformats.org/officeDocument/2006/relationships/audio" Target="../media/media5.mp3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hyperlink" Target="https://technet.microsoft.com/en-us/library/ms714428(v=vs.85).aspx" TargetMode="Externa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8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technet.microsoft.com/en-us/library/bb978526.aspx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://technet.microsoft.com/en-us/scriptcenter/powershell.aspx" TargetMode="Externa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hyperlink" Target="http://www.microsoft.com/windowsserver2003/technologies/management/" TargetMode="External"/><Relationship Id="rId5" Type="http://schemas.openxmlformats.org/officeDocument/2006/relationships/hyperlink" Target="https://www.powershellgallery.com/" TargetMode="External"/><Relationship Id="rId4" Type="http://schemas.openxmlformats.org/officeDocument/2006/relationships/notesSlide" Target="../notesSlides/notesSlide39.xml"/><Relationship Id="rId9" Type="http://schemas.openxmlformats.org/officeDocument/2006/relationships/hyperlink" Target="http://pragmaticworks.com/LearningCenter/FreeTrainingWebinars/FutureWebinars.aspx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p3"/><Relationship Id="rId7" Type="http://schemas.openxmlformats.org/officeDocument/2006/relationships/image" Target="../media/image8.png"/><Relationship Id="rId2" Type="http://schemas.microsoft.com/office/2007/relationships/media" Target="../media/media3.mp3"/><Relationship Id="rId1" Type="http://schemas.openxmlformats.org/officeDocument/2006/relationships/tags" Target="../tags/tag62.xml"/><Relationship Id="rId6" Type="http://schemas.openxmlformats.org/officeDocument/2006/relationships/image" Target="../media/image48.jpeg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4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notesSlide" Target="../notesSlides/notesSlide4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-fy.com/" TargetMode="External"/><Relationship Id="rId7" Type="http://schemas.openxmlformats.org/officeDocument/2006/relationships/image" Target="../media/image15.jpeg"/><Relationship Id="rId2" Type="http://schemas.openxmlformats.org/officeDocument/2006/relationships/hyperlink" Target="mailto:bryan256@msn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hyperlink" Target="https://www.linkedin.com/in/bryancafferky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5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55.jpeg"/><Relationship Id="rId4" Type="http://schemas.openxmlformats.org/officeDocument/2006/relationships/notesSlide" Target="../notesSlides/notesSlide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39" y="1528356"/>
            <a:ext cx="3944923" cy="3944923"/>
          </a:xfrm>
          <a:prstGeom prst="rect">
            <a:avLst/>
          </a:prstGeom>
        </p:spPr>
      </p:pic>
      <p:pic>
        <p:nvPicPr>
          <p:cNvPr id="5" name="elevato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8200" y="6172200"/>
            <a:ext cx="457200" cy="457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99539" y="5715000"/>
            <a:ext cx="4371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Available in the Lobby!!!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B9C22-5F9D-4D08-A118-66C4E9AA00FD}"/>
              </a:ext>
            </a:extLst>
          </p:cNvPr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3281" y="607838"/>
            <a:ext cx="9144000" cy="421270"/>
          </a:xfrm>
          <a:prstGeom prst="rect">
            <a:avLst/>
          </a:prstGeom>
          <a:noFill/>
        </p:spPr>
        <p:txBody>
          <a:bodyPr wrap="square" lIns="51435" tIns="25718" rIns="51435" bIns="25718">
            <a:spAutoFit/>
          </a:bodyPr>
          <a:lstStyle/>
          <a:p>
            <a:pPr algn="ctr"/>
            <a:r>
              <a:rPr lang="en-US" sz="24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Don’t forget to get your…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1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939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3999" cy="604273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0B7B4EC5-79B5-4CF4-9AB9-D0B5803B0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88" y="865154"/>
            <a:ext cx="7217822" cy="5177584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963088" y="1085869"/>
            <a:ext cx="7217822" cy="3517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1"/>
                </a:solidFill>
                <a:latin typeface="OCR A Extended" panose="02010509020102010303" pitchFamily="50" charset="0"/>
              </a:rPr>
              <a:t>Manual Processes Don’t Scale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ECF5A36-64E5-4B8D-A3B0-E057780398A9}"/>
              </a:ext>
            </a:extLst>
          </p:cNvPr>
          <p:cNvSpPr txBox="1">
            <a:spLocks/>
          </p:cNvSpPr>
          <p:nvPr/>
        </p:nvSpPr>
        <p:spPr>
          <a:xfrm>
            <a:off x="963088" y="5517910"/>
            <a:ext cx="7217821" cy="3517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Resistance is Futile</a:t>
            </a:r>
          </a:p>
        </p:txBody>
      </p:sp>
      <p:pic>
        <p:nvPicPr>
          <p:cNvPr id="2" name="locutus">
            <a:hlinkClick r:id="" action="ppaction://media"/>
            <a:extLst>
              <a:ext uri="{FF2B5EF4-FFF2-40B4-BE49-F238E27FC236}">
                <a16:creationId xmlns:a16="http://schemas.microsoft.com/office/drawing/2014/main" id="{7363EBDB-3D55-4569-A3EA-3F280E47C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5101" y="5415989"/>
            <a:ext cx="203843" cy="2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1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07777"/>
            <a:ext cx="9144000" cy="459297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307170"/>
            <a:ext cx="9144000" cy="59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The Sacred Vow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774227-6BD1-48E9-AFA7-FCA1F64A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92970"/>
            <a:ext cx="8361727" cy="215696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 descr="A picture containing sky, outdoor, person, man&#10;&#10;Description generated with very high confidence">
            <a:extLst>
              <a:ext uri="{FF2B5EF4-FFF2-40B4-BE49-F238E27FC236}">
                <a16:creationId xmlns:a16="http://schemas.microsoft.com/office/drawing/2014/main" id="{A6A4F701-2B14-4A09-B203-668272B6311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52" y="4735124"/>
            <a:ext cx="1931207" cy="10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07777"/>
            <a:ext cx="9144000" cy="459297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-32158" y="246354"/>
            <a:ext cx="9144000" cy="59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Why PowerShell?</a:t>
            </a:r>
          </a:p>
        </p:txBody>
      </p:sp>
      <p:pic>
        <p:nvPicPr>
          <p:cNvPr id="7" name="Picture 6" descr="A person lying on a desk&#10;&#10;Description generated with very high confidence">
            <a:extLst>
              <a:ext uri="{FF2B5EF4-FFF2-40B4-BE49-F238E27FC236}">
                <a16:creationId xmlns:a16="http://schemas.microsoft.com/office/drawing/2014/main" id="{885B8F85-459A-4FC3-B832-6079412765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" y="2552956"/>
            <a:ext cx="3714337" cy="2315186"/>
          </a:xfrm>
          <a:prstGeom prst="rect">
            <a:avLst/>
          </a:prstGeom>
        </p:spPr>
      </p:pic>
      <p:pic>
        <p:nvPicPr>
          <p:cNvPr id="9" name="Picture 8" descr="A person sitting on a sandy beach&#10;&#10;Description generated with very high confidence">
            <a:extLst>
              <a:ext uri="{FF2B5EF4-FFF2-40B4-BE49-F238E27FC236}">
                <a16:creationId xmlns:a16="http://schemas.microsoft.com/office/drawing/2014/main" id="{1F962E00-9B80-4465-8B4D-61F57E7A05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35" y="2552956"/>
            <a:ext cx="3624029" cy="2315186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CBF3ACBC-FF0E-4315-8FC1-09CEE9FFC4E3}"/>
              </a:ext>
            </a:extLst>
          </p:cNvPr>
          <p:cNvSpPr txBox="1">
            <a:spLocks/>
          </p:cNvSpPr>
          <p:nvPr/>
        </p:nvSpPr>
        <p:spPr>
          <a:xfrm>
            <a:off x="829462" y="2002120"/>
            <a:ext cx="3742538" cy="44670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Without PowerShell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BE302C5-69C1-4C5A-9998-46C5D3B38F7B}"/>
              </a:ext>
            </a:extLst>
          </p:cNvPr>
          <p:cNvSpPr txBox="1">
            <a:spLocks/>
          </p:cNvSpPr>
          <p:nvPr/>
        </p:nvSpPr>
        <p:spPr>
          <a:xfrm>
            <a:off x="5486401" y="2002120"/>
            <a:ext cx="2554448" cy="44670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257394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73557"/>
            <a:ext cx="9160015" cy="47085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-36352" y="429548"/>
            <a:ext cx="9144000" cy="34710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Your Commitment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BE302C5-69C1-4C5A-9998-46C5D3B38F7B}"/>
              </a:ext>
            </a:extLst>
          </p:cNvPr>
          <p:cNvSpPr txBox="1">
            <a:spLocks/>
          </p:cNvSpPr>
          <p:nvPr/>
        </p:nvSpPr>
        <p:spPr>
          <a:xfrm>
            <a:off x="1012971" y="1350190"/>
            <a:ext cx="2554448" cy="44670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 an Explorer</a:t>
            </a:r>
          </a:p>
        </p:txBody>
      </p:sp>
      <p:pic>
        <p:nvPicPr>
          <p:cNvPr id="1028" name="Picture 4" descr="Image result for galileo">
            <a:extLst>
              <a:ext uri="{FF2B5EF4-FFF2-40B4-BE49-F238E27FC236}">
                <a16:creationId xmlns:a16="http://schemas.microsoft.com/office/drawing/2014/main" id="{6ECA1D58-B83A-493B-AFD8-3FE9C8406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95" y="1820259"/>
            <a:ext cx="2083570" cy="17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0AEF60BF-8F6F-4AC5-B777-2370839F8E7B}"/>
              </a:ext>
            </a:extLst>
          </p:cNvPr>
          <p:cNvSpPr txBox="1">
            <a:spLocks/>
          </p:cNvSpPr>
          <p:nvPr/>
        </p:nvSpPr>
        <p:spPr>
          <a:xfrm>
            <a:off x="6032566" y="3622965"/>
            <a:ext cx="1574742" cy="44670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Have Fun!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5A675DA1-A799-4F48-98B4-030ECE9E7486}"/>
              </a:ext>
            </a:extLst>
          </p:cNvPr>
          <p:cNvSpPr txBox="1">
            <a:spLocks/>
          </p:cNvSpPr>
          <p:nvPr/>
        </p:nvSpPr>
        <p:spPr>
          <a:xfrm>
            <a:off x="774081" y="3766490"/>
            <a:ext cx="2931755" cy="303177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Imagine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3E837AFD-BFDF-4954-8143-77FB584BD51D}"/>
              </a:ext>
            </a:extLst>
          </p:cNvPr>
          <p:cNvSpPr txBox="1">
            <a:spLocks/>
          </p:cNvSpPr>
          <p:nvPr/>
        </p:nvSpPr>
        <p:spPr>
          <a:xfrm>
            <a:off x="5938780" y="1373557"/>
            <a:ext cx="1762314" cy="44670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 Patient </a:t>
            </a:r>
          </a:p>
        </p:txBody>
      </p:sp>
      <p:pic>
        <p:nvPicPr>
          <p:cNvPr id="1030" name="Picture 6" descr="https://opiniaorh.files.wordpress.com/2013/02/atrasado-no-trabalho.jpg">
            <a:extLst>
              <a:ext uri="{FF2B5EF4-FFF2-40B4-BE49-F238E27FC236}">
                <a16:creationId xmlns:a16="http://schemas.microsoft.com/office/drawing/2014/main" id="{466D8CAF-06AD-48AD-87DE-DBB10240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98" y="1820258"/>
            <a:ext cx="2400621" cy="157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magination">
            <a:extLst>
              <a:ext uri="{FF2B5EF4-FFF2-40B4-BE49-F238E27FC236}">
                <a16:creationId xmlns:a16="http://schemas.microsoft.com/office/drawing/2014/main" id="{37268107-89B3-4A38-8518-06416D4A9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82" y="4154712"/>
            <a:ext cx="2931755" cy="17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fun kid">
            <a:extLst>
              <a:ext uri="{FF2B5EF4-FFF2-40B4-BE49-F238E27FC236}">
                <a16:creationId xmlns:a16="http://schemas.microsoft.com/office/drawing/2014/main" id="{2B34C462-0EA9-4DF5-981A-DBA565B2E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520" y="4121131"/>
            <a:ext cx="2874833" cy="18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AD054620-CECE-4A5E-9CB5-35D819D6CD1C}"/>
              </a:ext>
            </a:extLst>
          </p:cNvPr>
          <p:cNvSpPr txBox="1">
            <a:spLocks/>
          </p:cNvSpPr>
          <p:nvPr/>
        </p:nvSpPr>
        <p:spPr>
          <a:xfrm>
            <a:off x="3406200" y="3410688"/>
            <a:ext cx="1844063" cy="44670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rgbClr val="FFFF00"/>
                </a:solidFill>
                <a:latin typeface="Blackadder ITC" panose="04020505051007020D02" pitchFamily="82" charset="0"/>
              </a:rPr>
              <a:t>Remember: Everyone is in a different place.</a:t>
            </a:r>
          </a:p>
        </p:txBody>
      </p:sp>
    </p:spTree>
    <p:extLst>
      <p:ext uri="{BB962C8B-B14F-4D97-AF65-F5344CB8AC3E}">
        <p14:creationId xmlns:p14="http://schemas.microsoft.com/office/powerpoint/2010/main" val="235966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07777"/>
            <a:ext cx="9144000" cy="459297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4255" y="228600"/>
            <a:ext cx="9144000" cy="594344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Challenges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BF3ACBC-FF0E-4315-8FC1-09CEE9FFC4E3}"/>
              </a:ext>
            </a:extLst>
          </p:cNvPr>
          <p:cNvSpPr txBox="1">
            <a:spLocks/>
          </p:cNvSpPr>
          <p:nvPr/>
        </p:nvSpPr>
        <p:spPr>
          <a:xfrm>
            <a:off x="640712" y="1687534"/>
            <a:ext cx="6783545" cy="2447714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 what we know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Deadlines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Takes time to become competent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PowerShell is not always intuitive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easy way is not always obvious at first</a:t>
            </a:r>
          </a:p>
        </p:txBody>
      </p:sp>
    </p:spTree>
    <p:extLst>
      <p:ext uri="{BB962C8B-B14F-4D97-AF65-F5344CB8AC3E}">
        <p14:creationId xmlns:p14="http://schemas.microsoft.com/office/powerpoint/2010/main" val="1652155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51818"/>
            <a:ext cx="9144000" cy="459297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B8DFE53-FDCC-439F-960D-2ADA86947AE5}"/>
              </a:ext>
            </a:extLst>
          </p:cNvPr>
          <p:cNvSpPr/>
          <p:nvPr/>
        </p:nvSpPr>
        <p:spPr>
          <a:xfrm>
            <a:off x="6751075" y="2051792"/>
            <a:ext cx="1828553" cy="308213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1F0397-B5FD-42D1-A8AB-2F675022403E}"/>
              </a:ext>
            </a:extLst>
          </p:cNvPr>
          <p:cNvSpPr txBox="1"/>
          <p:nvPr/>
        </p:nvSpPr>
        <p:spPr>
          <a:xfrm>
            <a:off x="6992633" y="2156204"/>
            <a:ext cx="1425923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Extensions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5209DE5-2A9F-4124-A18D-C913FC0AF681}"/>
              </a:ext>
            </a:extLst>
          </p:cNvPr>
          <p:cNvSpPr/>
          <p:nvPr/>
        </p:nvSpPr>
        <p:spPr>
          <a:xfrm>
            <a:off x="4754082" y="2046162"/>
            <a:ext cx="1800367" cy="308776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19107E-87A9-49F1-9F8F-269FD06A651E}"/>
              </a:ext>
            </a:extLst>
          </p:cNvPr>
          <p:cNvSpPr txBox="1"/>
          <p:nvPr/>
        </p:nvSpPr>
        <p:spPr>
          <a:xfrm>
            <a:off x="4855916" y="2136566"/>
            <a:ext cx="19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Programming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85F62C-D43F-4A7B-99BB-A262F323E9AD}"/>
              </a:ext>
            </a:extLst>
          </p:cNvPr>
          <p:cNvSpPr/>
          <p:nvPr/>
        </p:nvSpPr>
        <p:spPr>
          <a:xfrm>
            <a:off x="2733728" y="2046197"/>
            <a:ext cx="1842474" cy="308772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BDDAC9-5C36-4171-8EE9-975AF98892ED}"/>
              </a:ext>
            </a:extLst>
          </p:cNvPr>
          <p:cNvSpPr txBox="1"/>
          <p:nvPr/>
        </p:nvSpPr>
        <p:spPr>
          <a:xfrm>
            <a:off x="2783752" y="2114866"/>
            <a:ext cx="189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Administration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99AE47-A373-4E5E-B5FC-04438BCDF82C}"/>
              </a:ext>
            </a:extLst>
          </p:cNvPr>
          <p:cNvSpPr/>
          <p:nvPr/>
        </p:nvSpPr>
        <p:spPr>
          <a:xfrm>
            <a:off x="527241" y="2051792"/>
            <a:ext cx="1947216" cy="308213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52400" y="307586"/>
            <a:ext cx="8019662" cy="5345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PowerShell Ecosystem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47F9D9-DC08-4CCB-A4E5-08C737E39C59}"/>
              </a:ext>
            </a:extLst>
          </p:cNvPr>
          <p:cNvSpPr/>
          <p:nvPr/>
        </p:nvSpPr>
        <p:spPr>
          <a:xfrm>
            <a:off x="2911608" y="3311173"/>
            <a:ext cx="1512475" cy="52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Job 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A2CDA5-925E-4253-870B-C0E1918A939F}"/>
              </a:ext>
            </a:extLst>
          </p:cNvPr>
          <p:cNvSpPr/>
          <p:nvPr/>
        </p:nvSpPr>
        <p:spPr>
          <a:xfrm>
            <a:off x="6939262" y="2517848"/>
            <a:ext cx="1512475" cy="543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Cloud Automation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C0C87-2DD8-4290-AC0C-77E14C0FE54D}"/>
              </a:ext>
            </a:extLst>
          </p:cNvPr>
          <p:cNvSpPr/>
          <p:nvPr/>
        </p:nvSpPr>
        <p:spPr>
          <a:xfrm>
            <a:off x="2931974" y="4131627"/>
            <a:ext cx="1512475" cy="643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Providers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C080C4-3E8F-4691-A993-53A3498A765A}"/>
              </a:ext>
            </a:extLst>
          </p:cNvPr>
          <p:cNvSpPr/>
          <p:nvPr/>
        </p:nvSpPr>
        <p:spPr>
          <a:xfrm>
            <a:off x="757101" y="4105720"/>
            <a:ext cx="1512475" cy="669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Reusability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28908F-2790-4044-B81A-08267CFDED7C}"/>
              </a:ext>
            </a:extLst>
          </p:cNvPr>
          <p:cNvSpPr/>
          <p:nvPr/>
        </p:nvSpPr>
        <p:spPr>
          <a:xfrm>
            <a:off x="2911608" y="2529782"/>
            <a:ext cx="1512475" cy="534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Remoting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A85601-99AF-47CF-B753-4C3CF860D74B}"/>
              </a:ext>
            </a:extLst>
          </p:cNvPr>
          <p:cNvSpPr/>
          <p:nvPr/>
        </p:nvSpPr>
        <p:spPr>
          <a:xfrm>
            <a:off x="6939262" y="3296185"/>
            <a:ext cx="1565845" cy="544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Work Flow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C9459A-97D5-4D72-B33C-0DAB6BCB1F9D}"/>
              </a:ext>
            </a:extLst>
          </p:cNvPr>
          <p:cNvSpPr/>
          <p:nvPr/>
        </p:nvSpPr>
        <p:spPr>
          <a:xfrm>
            <a:off x="4902794" y="3311173"/>
            <a:ext cx="1512475" cy="52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Object Orientation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E64D9F-AEB4-421F-9E8C-99FB37198FB8}"/>
              </a:ext>
            </a:extLst>
          </p:cNvPr>
          <p:cNvSpPr/>
          <p:nvPr/>
        </p:nvSpPr>
        <p:spPr>
          <a:xfrm>
            <a:off x="4902794" y="4151780"/>
            <a:ext cx="1512475" cy="62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Object Based Piping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1331D3-49A7-425F-AF11-9B4C2B15E60A}"/>
              </a:ext>
            </a:extLst>
          </p:cNvPr>
          <p:cNvSpPr/>
          <p:nvPr/>
        </p:nvSpPr>
        <p:spPr>
          <a:xfrm>
            <a:off x="6939262" y="4146139"/>
            <a:ext cx="1565845" cy="629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Desired State Configuration</a:t>
            </a:r>
          </a:p>
          <a:p>
            <a:pPr algn="ctr"/>
            <a:r>
              <a:rPr lang="en-US" sz="1350" dirty="0"/>
              <a:t>(DSC)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CD5EB6-5424-4F25-B802-E9ADFFFF0FB7}"/>
              </a:ext>
            </a:extLst>
          </p:cNvPr>
          <p:cNvSpPr/>
          <p:nvPr/>
        </p:nvSpPr>
        <p:spPr>
          <a:xfrm>
            <a:off x="762561" y="3311173"/>
            <a:ext cx="1512475" cy="493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Explorability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C85203-CB3C-4A81-90BB-0F0757ED3C8E}"/>
              </a:ext>
            </a:extLst>
          </p:cNvPr>
          <p:cNvSpPr/>
          <p:nvPr/>
        </p:nvSpPr>
        <p:spPr>
          <a:xfrm>
            <a:off x="762561" y="2529783"/>
            <a:ext cx="1512475" cy="586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Configuration/</a:t>
            </a:r>
          </a:p>
          <a:p>
            <a:pPr algn="ctr"/>
            <a:r>
              <a:rPr lang="en-US" sz="1350" dirty="0"/>
              <a:t>Profiles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59ABA-7C15-47AF-A774-2388D4763B3F}"/>
              </a:ext>
            </a:extLst>
          </p:cNvPr>
          <p:cNvSpPr/>
          <p:nvPr/>
        </p:nvSpPr>
        <p:spPr>
          <a:xfrm>
            <a:off x="4902794" y="2513792"/>
            <a:ext cx="1512475" cy="547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Advanced Functions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4393C7-E35D-4948-BF53-75339C7E80E1}"/>
              </a:ext>
            </a:extLst>
          </p:cNvPr>
          <p:cNvSpPr txBox="1"/>
          <p:nvPr/>
        </p:nvSpPr>
        <p:spPr>
          <a:xfrm>
            <a:off x="762560" y="2136566"/>
            <a:ext cx="158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Ease of Use</a:t>
            </a:r>
          </a:p>
        </p:txBody>
      </p:sp>
    </p:spTree>
    <p:extLst>
      <p:ext uri="{BB962C8B-B14F-4D97-AF65-F5344CB8AC3E}">
        <p14:creationId xmlns:p14="http://schemas.microsoft.com/office/powerpoint/2010/main" val="322030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0" y="1371600"/>
            <a:ext cx="7772401" cy="502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876550" y="62801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305550" y="62801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" y="191530"/>
            <a:ext cx="43434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Connecting it All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36822" y="17526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16578" y="346813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Exchange Server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136822" y="346813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SharePoint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36822" y="51816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Directory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997014" y="51816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010400" y="17526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</a:t>
            </a:r>
          </a:p>
        </p:txBody>
      </p:sp>
      <p:sp>
        <p:nvSpPr>
          <p:cNvPr id="14" name="Oval 13"/>
          <p:cNvSpPr/>
          <p:nvPr/>
        </p:nvSpPr>
        <p:spPr>
          <a:xfrm>
            <a:off x="3833684" y="3087130"/>
            <a:ext cx="1790700" cy="1676400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w="1016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073611" y="17526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Server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73611" y="51816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IIS</a:t>
            </a:r>
          </a:p>
        </p:txBody>
      </p:sp>
      <p:cxnSp>
        <p:nvCxnSpPr>
          <p:cNvPr id="18" name="Straight Arrow Connector 17"/>
          <p:cNvCxnSpPr>
            <a:stCxn id="14" idx="2"/>
            <a:endCxn id="10" idx="3"/>
          </p:cNvCxnSpPr>
          <p:nvPr/>
        </p:nvCxnSpPr>
        <p:spPr>
          <a:xfrm flipH="1">
            <a:off x="2432222" y="3925330"/>
            <a:ext cx="140146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729034" y="2667000"/>
            <a:ext cx="13386" cy="420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1"/>
          </p:cNvCxnSpPr>
          <p:nvPr/>
        </p:nvCxnSpPr>
        <p:spPr>
          <a:xfrm flipH="1" flipV="1">
            <a:off x="2259742" y="2209800"/>
            <a:ext cx="1836184" cy="1122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7"/>
            <a:endCxn id="13" idx="1"/>
          </p:cNvCxnSpPr>
          <p:nvPr/>
        </p:nvCxnSpPr>
        <p:spPr>
          <a:xfrm flipV="1">
            <a:off x="5362142" y="2209800"/>
            <a:ext cx="1648258" cy="1122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6"/>
            <a:endCxn id="9" idx="1"/>
          </p:cNvCxnSpPr>
          <p:nvPr/>
        </p:nvCxnSpPr>
        <p:spPr>
          <a:xfrm>
            <a:off x="5624384" y="3925330"/>
            <a:ext cx="13921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4"/>
          </p:cNvCxnSpPr>
          <p:nvPr/>
        </p:nvCxnSpPr>
        <p:spPr>
          <a:xfrm>
            <a:off x="4729034" y="4763530"/>
            <a:ext cx="13386" cy="4180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</p:cNvCxnSpPr>
          <p:nvPr/>
        </p:nvCxnSpPr>
        <p:spPr>
          <a:xfrm flipH="1">
            <a:off x="2259742" y="4518027"/>
            <a:ext cx="1836184" cy="11207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1"/>
          </p:cNvCxnSpPr>
          <p:nvPr/>
        </p:nvCxnSpPr>
        <p:spPr>
          <a:xfrm>
            <a:off x="5486400" y="4419600"/>
            <a:ext cx="1510614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10831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7418" y="1484698"/>
            <a:ext cx="8071782" cy="5029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2845"/>
            <a:ext cx="6264793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Remote Execution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54879" y="18288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Server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99857" y="354433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 Server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54879" y="354433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Server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54879" y="52578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Server 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999857" y="52578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 Server 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99857" y="18288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Server</a:t>
            </a:r>
          </a:p>
        </p:txBody>
      </p:sp>
      <p:sp>
        <p:nvSpPr>
          <p:cNvPr id="14" name="Oval 13"/>
          <p:cNvSpPr/>
          <p:nvPr/>
        </p:nvSpPr>
        <p:spPr>
          <a:xfrm>
            <a:off x="4002829" y="3163330"/>
            <a:ext cx="1790700" cy="1671937"/>
          </a:xfrm>
          <a:prstGeom prst="ellipse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 w="1016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PowerShell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326679" y="18288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 Smith’s Computer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95963" y="5257800"/>
            <a:ext cx="1295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 Doe’s Computer</a:t>
            </a:r>
          </a:p>
        </p:txBody>
      </p:sp>
      <p:cxnSp>
        <p:nvCxnSpPr>
          <p:cNvPr id="18" name="Straight Arrow Connector 17"/>
          <p:cNvCxnSpPr>
            <a:stCxn id="14" idx="2"/>
            <a:endCxn id="10" idx="3"/>
          </p:cNvCxnSpPr>
          <p:nvPr/>
        </p:nvCxnSpPr>
        <p:spPr>
          <a:xfrm flipH="1">
            <a:off x="2650279" y="3999299"/>
            <a:ext cx="1352550" cy="2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22400" y="2724666"/>
            <a:ext cx="13386" cy="4386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1"/>
            <a:endCxn id="7" idx="3"/>
          </p:cNvCxnSpPr>
          <p:nvPr/>
        </p:nvCxnSpPr>
        <p:spPr>
          <a:xfrm flipH="1" flipV="1">
            <a:off x="2650279" y="2286000"/>
            <a:ext cx="1614792" cy="1122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7"/>
            <a:endCxn id="13" idx="1"/>
          </p:cNvCxnSpPr>
          <p:nvPr/>
        </p:nvCxnSpPr>
        <p:spPr>
          <a:xfrm flipV="1">
            <a:off x="5531287" y="2286000"/>
            <a:ext cx="1468570" cy="11221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6"/>
            <a:endCxn id="9" idx="1"/>
          </p:cNvCxnSpPr>
          <p:nvPr/>
        </p:nvCxnSpPr>
        <p:spPr>
          <a:xfrm>
            <a:off x="5793529" y="3999299"/>
            <a:ext cx="1206328" cy="22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4"/>
          </p:cNvCxnSpPr>
          <p:nvPr/>
        </p:nvCxnSpPr>
        <p:spPr>
          <a:xfrm>
            <a:off x="4898179" y="4835267"/>
            <a:ext cx="0" cy="398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  <a:endCxn id="11" idx="3"/>
          </p:cNvCxnSpPr>
          <p:nvPr/>
        </p:nvCxnSpPr>
        <p:spPr>
          <a:xfrm flipH="1">
            <a:off x="2650279" y="4590417"/>
            <a:ext cx="1614792" cy="11245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2" idx="1"/>
          </p:cNvCxnSpPr>
          <p:nvPr/>
        </p:nvCxnSpPr>
        <p:spPr>
          <a:xfrm>
            <a:off x="5545879" y="4594227"/>
            <a:ext cx="1453978" cy="11207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56488" y="2847416"/>
            <a:ext cx="1649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Invoke-Command</a:t>
            </a:r>
          </a:p>
        </p:txBody>
      </p:sp>
      <p:sp>
        <p:nvSpPr>
          <p:cNvPr id="8" name="Rectangle 7"/>
          <p:cNvSpPr/>
          <p:nvPr/>
        </p:nvSpPr>
        <p:spPr>
          <a:xfrm>
            <a:off x="3187486" y="1040689"/>
            <a:ext cx="2769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Enable-</a:t>
            </a:r>
            <a:r>
              <a:rPr lang="en-US" dirty="0" err="1">
                <a:solidFill>
                  <a:schemeClr val="bg1"/>
                </a:solidFill>
              </a:rPr>
              <a:t>PSRemoting</a:t>
            </a:r>
            <a:r>
              <a:rPr lang="en-US" dirty="0">
                <a:solidFill>
                  <a:schemeClr val="bg1"/>
                </a:solidFill>
              </a:rPr>
              <a:t> -Force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78982" y="4417950"/>
            <a:ext cx="1441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Restart-Service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58845" y="4782536"/>
            <a:ext cx="2380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Enable-PSRemoting -Force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8663" y="2960129"/>
            <a:ext cx="172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Restart-Computer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64323" y="4864099"/>
            <a:ext cx="1507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Show-EventLog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273460" y="4910840"/>
            <a:ext cx="1577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Test-Connection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96618" y="2811178"/>
            <a:ext cx="1303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Get-EventLog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83736" y="4021265"/>
            <a:ext cx="1112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Set-Service</a:t>
            </a:r>
          </a:p>
        </p:txBody>
      </p:sp>
    </p:spTree>
    <p:extLst>
      <p:ext uri="{BB962C8B-B14F-4D97-AF65-F5344CB8AC3E}">
        <p14:creationId xmlns:p14="http://schemas.microsoft.com/office/powerpoint/2010/main" val="1814218113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3A499946-58C3-49C9-BC51-5A4B60CE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64044"/>
            <a:ext cx="5076825" cy="372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993478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2895600"/>
            <a:ext cx="4572000" cy="685800"/>
          </a:xfrm>
        </p:spPr>
        <p:txBody>
          <a:bodyPr>
            <a:noAutofit/>
          </a:bodyPr>
          <a:lstStyle/>
          <a:p>
            <a:r>
              <a:rPr lang="en-US" sz="5400" dirty="0"/>
              <a:t>What is PowerShell?</a:t>
            </a:r>
          </a:p>
        </p:txBody>
      </p:sp>
    </p:spTree>
    <p:extLst>
      <p:ext uri="{BB962C8B-B14F-4D97-AF65-F5344CB8AC3E}">
        <p14:creationId xmlns:p14="http://schemas.microsoft.com/office/powerpoint/2010/main" val="320813796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565" y="525402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Bryan Cafferky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BPC Global Solutions LLC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0247" y="2134474"/>
            <a:ext cx="3438845" cy="7386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</a:rPr>
              <a:t>PRETTY GOOD for 13 Minutes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38394" y="2664982"/>
            <a:ext cx="696281" cy="4154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chemeClr val="bg1"/>
                </a:solidFill>
              </a:rPr>
              <a:t>devs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49389" y="3057397"/>
            <a:ext cx="1882852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300" dirty="0">
                <a:ln w="95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schemeClr val="tx1">
                      <a:alpha val="40000"/>
                    </a:schemeClr>
                  </a:outerShdw>
                </a:effectLst>
                <a:latin typeface="Brush Script MT" panose="03060802040406070304" pitchFamily="66" charset="0"/>
              </a:rPr>
              <a:t>PowerShell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2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609600" y="1143000"/>
            <a:ext cx="7239000" cy="8382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CC00"/>
                </a:solidFill>
                <a:latin typeface="Algerian" panose="04020705040A02060702" pitchFamily="82" charset="0"/>
              </a:rPr>
              <a:t>One Shell to Rule Them All</a:t>
            </a:r>
          </a:p>
        </p:txBody>
      </p:sp>
      <p:pic>
        <p:nvPicPr>
          <p:cNvPr id="1026" name="Picture 2" descr="http://www.baaghi.tv/wp-content/uploads/2015/07/Lord-of-the-Rings-Love-Quotes-for-the-Best-Inspiration11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53237"/>
            <a:ext cx="49784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16-the-end-of-all-things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01000" y="55626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22715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2895600"/>
            <a:ext cx="4572000" cy="685800"/>
          </a:xfrm>
        </p:spPr>
        <p:txBody>
          <a:bodyPr>
            <a:noAutofit/>
          </a:bodyPr>
          <a:lstStyle/>
          <a:p>
            <a:r>
              <a:rPr lang="en-US" sz="5400" dirty="0"/>
              <a:t>What is PowerShell?</a:t>
            </a:r>
          </a:p>
        </p:txBody>
      </p:sp>
    </p:spTree>
    <p:extLst>
      <p:ext uri="{BB962C8B-B14F-4D97-AF65-F5344CB8AC3E}">
        <p14:creationId xmlns:p14="http://schemas.microsoft.com/office/powerpoint/2010/main" val="352435609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795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PowerShell = Windows Shell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1828800"/>
            <a:ext cx="78486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legacy Windows Shell is the Command Prompt, a carry over from DOS.  It is not designed to work with Windows.</a:t>
            </a:r>
          </a:p>
          <a:p>
            <a:pPr marL="914400" lvl="1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completely new and re-architected Windows Shell is PowerShell. </a:t>
            </a:r>
          </a:p>
          <a:p>
            <a:pPr marL="914400" lvl="1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PowerShell was designed from the ground up to integrate with </a:t>
            </a:r>
            <a:r>
              <a:rPr lang="en-US" sz="2000" dirty="0" err="1">
                <a:solidFill>
                  <a:schemeClr val="bg1"/>
                </a:solidFill>
              </a:rPr>
              <a:t>.Net</a:t>
            </a:r>
            <a:r>
              <a:rPr lang="en-US" sz="2000" dirty="0">
                <a:solidFill>
                  <a:schemeClr val="bg1"/>
                </a:solidFill>
              </a:rPr>
              <a:t> and anything in the Windows environment.</a:t>
            </a:r>
          </a:p>
          <a:p>
            <a:pPr marL="628650" lvl="1">
              <a:spcBef>
                <a:spcPts val="6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60616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324374"/>
            <a:ext cx="6324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of PowerShell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441820" y="1167189"/>
            <a:ext cx="9601200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Extensible via Modules which can be created in PowerShell. </a:t>
            </a:r>
          </a:p>
          <a:p>
            <a:pPr marL="914400" lvl="1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Supports object orientation features like defining classes and inheritance.</a:t>
            </a:r>
          </a:p>
          <a:p>
            <a:pPr marL="914400" lvl="1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Supports parallel remote execution of PowerShell scripts or commands.</a:t>
            </a:r>
          </a:p>
          <a:p>
            <a:pPr marL="914400" lvl="1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Can inline compile and run C# code.</a:t>
            </a:r>
          </a:p>
          <a:p>
            <a:pPr marL="914400" lvl="1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Custom code can inherit PowerShell common functionality known as common parameters.</a:t>
            </a:r>
          </a:p>
          <a:p>
            <a:pPr marL="914400" lvl="1" indent="-285750">
              <a:spcBef>
                <a:spcPts val="1200"/>
              </a:spcBef>
              <a:buFont typeface="Arial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Seamlessly integrated with </a:t>
            </a:r>
            <a:r>
              <a:rPr lang="en-US" sz="2200" dirty="0" err="1">
                <a:solidFill>
                  <a:schemeClr val="bg1"/>
                </a:solidFill>
              </a:rPr>
              <a:t>.Net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</a:p>
          <a:p>
            <a:pPr marL="628650" lvl="1">
              <a:spcBef>
                <a:spcPts val="120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marL="628650" lvl="1">
              <a:spcBef>
                <a:spcPts val="6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670494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098" name="Picture 2" descr="Image result for original mission impossible meme">
            <a:extLst>
              <a:ext uri="{FF2B5EF4-FFF2-40B4-BE49-F238E27FC236}">
                <a16:creationId xmlns:a16="http://schemas.microsoft.com/office/drawing/2014/main" id="{BD0D873F-B1F6-40D6-A600-B20B56F9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307648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304800"/>
            <a:ext cx="7921752" cy="984738"/>
          </a:xfrm>
        </p:spPr>
        <p:txBody>
          <a:bodyPr/>
          <a:lstStyle/>
          <a:p>
            <a:pPr>
              <a:defRPr/>
            </a:pPr>
            <a:r>
              <a:rPr lang="en-US" dirty="0"/>
              <a:t>PowerShell Environments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998" y="1237269"/>
            <a:ext cx="20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PowerShell</a:t>
            </a:r>
            <a:r>
              <a:rPr lang="en-US" dirty="0"/>
              <a:t> ISE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551" y="1614854"/>
            <a:ext cx="35814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97551" y="1227937"/>
            <a:ext cx="20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PowerShell CLI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0751" y="122793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 or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43" y="1597269"/>
            <a:ext cx="3619500" cy="4151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304800"/>
            <a:ext cx="7921752" cy="984738"/>
          </a:xfrm>
        </p:spPr>
        <p:txBody>
          <a:bodyPr/>
          <a:lstStyle/>
          <a:p>
            <a:pPr>
              <a:defRPr/>
            </a:pPr>
            <a:r>
              <a:rPr lang="en-US" dirty="0"/>
              <a:t>PowerShell Environments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0800" y="2362200"/>
            <a:ext cx="3367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Brief Tour…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709475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2400" y="381000"/>
            <a:ext cx="8534400" cy="533400"/>
          </a:xfrm>
        </p:spPr>
        <p:txBody>
          <a:bodyPr>
            <a:noAutofit/>
          </a:bodyPr>
          <a:lstStyle/>
          <a:p>
            <a:r>
              <a:rPr lang="en-US" sz="2800" dirty="0"/>
              <a:t>PowerShell CMDLET </a:t>
            </a:r>
            <a:br>
              <a:rPr lang="en-US" sz="2800" dirty="0"/>
            </a:br>
            <a:r>
              <a:rPr lang="en-US" sz="2800" dirty="0"/>
              <a:t>- Pronounced "command-let“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52400" y="1143000"/>
            <a:ext cx="8686800" cy="54864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A  Command 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Verb and Noun separated by a dash (-) such as Get-Process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The verb gives you an idea of what the cmdlet does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"get" </a:t>
            </a:r>
            <a:r>
              <a:rPr lang="en-US" dirty="0" err="1"/>
              <a:t>cmdlets</a:t>
            </a:r>
            <a:r>
              <a:rPr lang="en-US" dirty="0"/>
              <a:t> only retrieve data,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"set" </a:t>
            </a:r>
            <a:r>
              <a:rPr lang="en-US" dirty="0" err="1"/>
              <a:t>cmdlets</a:t>
            </a:r>
            <a:r>
              <a:rPr lang="en-US" dirty="0"/>
              <a:t> only establish or change data,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"format" </a:t>
            </a:r>
            <a:r>
              <a:rPr lang="en-US" dirty="0" err="1"/>
              <a:t>cmdlets</a:t>
            </a:r>
            <a:r>
              <a:rPr lang="en-US" dirty="0"/>
              <a:t> only format data,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"out" cmdlets only direct the output to a specified destination..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Each cmdlet has a help file that you can access by typing: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get-help &lt;cmdlet-name&gt; -detailed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Example: get-help write-host</a:t>
            </a:r>
          </a:p>
          <a:p>
            <a:pPr marL="457200" lvl="1" indent="0">
              <a:spcBef>
                <a:spcPts val="1200"/>
              </a:spcBef>
              <a:buNone/>
            </a:pPr>
            <a:endParaRPr lang="en-US" sz="1400" i="1" dirty="0"/>
          </a:p>
        </p:txBody>
      </p:sp>
    </p:spTree>
    <p:custDataLst>
      <p:tags r:id="rId1"/>
    </p:custData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62000" y="269632"/>
            <a:ext cx="8077200" cy="720968"/>
          </a:xfrm>
        </p:spPr>
        <p:txBody>
          <a:bodyPr>
            <a:normAutofit/>
          </a:bodyPr>
          <a:lstStyle/>
          <a:p>
            <a:r>
              <a:rPr lang="en-US" sz="3200" dirty="0"/>
              <a:t>CMDLET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8600" y="1524000"/>
            <a:ext cx="8077200" cy="35814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Get-Help *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Get-Process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Get-Location 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Set-Location C:\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Write-Host “Hello”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Get-</a:t>
            </a:r>
            <a:r>
              <a:rPr lang="en-US" sz="2000" dirty="0" err="1"/>
              <a:t>WMIObject</a:t>
            </a:r>
            <a:r>
              <a:rPr lang="en-US" sz="2000" dirty="0"/>
              <a:t> Win32_BIOS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Set-</a:t>
            </a:r>
            <a:r>
              <a:rPr lang="en-US" sz="2000" dirty="0" err="1"/>
              <a:t>ExecutionPolicy</a:t>
            </a:r>
            <a:r>
              <a:rPr lang="en-US" sz="2000" dirty="0"/>
              <a:t> </a:t>
            </a:r>
            <a:r>
              <a:rPr lang="en-US" sz="2000" dirty="0" err="1"/>
              <a:t>RemoteSigned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custDataLst>
      <p:tags r:id="rId1"/>
    </p:custData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62000" y="269632"/>
            <a:ext cx="8077200" cy="720968"/>
          </a:xfrm>
        </p:spPr>
        <p:txBody>
          <a:bodyPr>
            <a:normAutofit/>
          </a:bodyPr>
          <a:lstStyle/>
          <a:p>
            <a:r>
              <a:rPr lang="en-US" sz="3200" dirty="0"/>
              <a:t>CMDLET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62000" y="1295400"/>
            <a:ext cx="8229600" cy="22860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Microsoft has strict naming standards.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Verbs must be selected from the Microsoft Approved list.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noun has more flexibility but should be the object of the verb.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Example:  Get-</a:t>
            </a:r>
            <a:r>
              <a:rPr lang="en-US" dirty="0" err="1"/>
              <a:t>udfUserName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62000" y="4419600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https://technet.microsoft.com/en-us/library/ms714428%28v=vs.85%29.aspx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4038600"/>
            <a:ext cx="325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Approved Verbs can be found at: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253385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" y="76200"/>
            <a:ext cx="9141281" cy="678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30125" y="1903235"/>
            <a:ext cx="4074953" cy="4154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PRETTY GOOD for 13 Minutes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2437996"/>
            <a:ext cx="864211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devs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38600" y="3080480"/>
            <a:ext cx="1882852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300" dirty="0">
                <a:ln w="95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schemeClr val="tx1">
                      <a:alpha val="40000"/>
                    </a:schemeClr>
                  </a:outerShdw>
                </a:effectLst>
                <a:latin typeface="Brush Script MT" panose="03060802040406070304" pitchFamily="66" charset="0"/>
              </a:rPr>
              <a:t>PowerShell</a:t>
            </a:r>
          </a:p>
        </p:txBody>
      </p:sp>
    </p:spTree>
    <p:extLst>
      <p:ext uri="{BB962C8B-B14F-4D97-AF65-F5344CB8AC3E}">
        <p14:creationId xmlns:p14="http://schemas.microsoft.com/office/powerpoint/2010/main" val="1680287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122" name="Picture 2" descr="Image result for original mission impossible meme">
            <a:extLst>
              <a:ext uri="{FF2B5EF4-FFF2-40B4-BE49-F238E27FC236}">
                <a16:creationId xmlns:a16="http://schemas.microsoft.com/office/drawing/2014/main" id="{7739906C-4FF4-4C3E-A3B1-48A4E337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05000"/>
            <a:ext cx="4975337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87467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6200" y="87093"/>
            <a:ext cx="7886700" cy="882649"/>
          </a:xfrm>
        </p:spPr>
        <p:txBody>
          <a:bodyPr/>
          <a:lstStyle/>
          <a:p>
            <a:r>
              <a:rPr lang="en-US" dirty="0"/>
              <a:t>PowerShell – Common Uses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52400" y="1295400"/>
            <a:ext cx="8915400" cy="47244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800" dirty="0"/>
              <a:t>Azure environment creation and maintenance.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Do pre and post job processing.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Database Support (SQL Server Integration)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Class reflection to query class methods and properties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Security Administration (Active Directory)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Working with MS Products; SharePoint, Office, etc.</a:t>
            </a:r>
          </a:p>
          <a:p>
            <a:pPr>
              <a:spcBef>
                <a:spcPts val="1200"/>
              </a:spcBef>
            </a:pPr>
            <a:r>
              <a:rPr lang="en-US" sz="2800" dirty="0"/>
              <a:t>Working with XML and JSON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9424594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224723"/>
            <a:ext cx="7886700" cy="701674"/>
          </a:xfrm>
        </p:spPr>
        <p:txBody>
          <a:bodyPr/>
          <a:lstStyle/>
          <a:p>
            <a:r>
              <a:rPr lang="en-US" dirty="0"/>
              <a:t>Starting PowerShell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47" y="1254288"/>
            <a:ext cx="1539317" cy="484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727340"/>
            <a:ext cx="1915278" cy="28446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3133" y="940365"/>
            <a:ext cx="16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Windows 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275913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 10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3436089" y="2889790"/>
            <a:ext cx="1371600" cy="278631"/>
          </a:xfrm>
          <a:prstGeom prst="borderCallout1">
            <a:avLst>
              <a:gd name="adj1" fmla="val 18750"/>
              <a:gd name="adj2" fmla="val -8333"/>
              <a:gd name="adj3" fmla="val 124543"/>
              <a:gd name="adj4" fmla="val -9521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CLI</a:t>
            </a:r>
          </a:p>
        </p:txBody>
      </p:sp>
      <p:sp>
        <p:nvSpPr>
          <p:cNvPr id="11" name="Callout: Line 10"/>
          <p:cNvSpPr/>
          <p:nvPr/>
        </p:nvSpPr>
        <p:spPr>
          <a:xfrm>
            <a:off x="3436089" y="3449802"/>
            <a:ext cx="1371600" cy="282312"/>
          </a:xfrm>
          <a:prstGeom prst="borderCallout1">
            <a:avLst>
              <a:gd name="adj1" fmla="val 18750"/>
              <a:gd name="adj2" fmla="val -8333"/>
              <a:gd name="adj3" fmla="val 83643"/>
              <a:gd name="adj4" fmla="val -829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01078" y="5334000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(x86) = 32 bit versions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953000" y="3029105"/>
            <a:ext cx="914400" cy="780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53000" y="3570420"/>
            <a:ext cx="914400" cy="42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09276663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0" y="195141"/>
            <a:ext cx="8077200" cy="72096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b="1" dirty="0"/>
              <a:t>PowerShell: Before You Can Run a Script…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idx="1"/>
            <p:custDataLst>
              <p:tags r:id="rId3"/>
            </p:custDataLst>
          </p:nvPr>
        </p:nvSpPr>
        <p:spPr>
          <a:xfrm>
            <a:off x="152400" y="1371600"/>
            <a:ext cx="8077200" cy="381000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defRPr/>
            </a:pPr>
            <a:r>
              <a:rPr lang="en-US" sz="2400" dirty="0"/>
              <a:t>Code Signing and Certificates</a:t>
            </a:r>
          </a:p>
          <a:p>
            <a:pPr>
              <a:spcBef>
                <a:spcPts val="1800"/>
              </a:spcBef>
              <a:defRPr/>
            </a:pPr>
            <a:r>
              <a:rPr lang="en-US" sz="2400" dirty="0"/>
              <a:t>You need to set the security policy for PowerShell using the Set-</a:t>
            </a:r>
            <a:r>
              <a:rPr lang="en-US" sz="2400" dirty="0" err="1"/>
              <a:t>ExecutionPolicy</a:t>
            </a:r>
            <a:r>
              <a:rPr lang="en-US" sz="2400" dirty="0"/>
              <a:t> </a:t>
            </a:r>
            <a:r>
              <a:rPr lang="en-US" sz="2400" dirty="0" err="1"/>
              <a:t>cmdlet</a:t>
            </a:r>
            <a:endParaRPr lang="en-US" sz="2400" dirty="0"/>
          </a:p>
          <a:p>
            <a:pPr>
              <a:spcBef>
                <a:spcPts val="1800"/>
              </a:spcBef>
              <a:defRPr/>
            </a:pPr>
            <a:r>
              <a:rPr lang="en-US" sz="2400" dirty="0"/>
              <a:t>Set-</a:t>
            </a:r>
            <a:r>
              <a:rPr lang="en-US" sz="2400" dirty="0" err="1"/>
              <a:t>ExecutionPolicy</a:t>
            </a:r>
            <a:r>
              <a:rPr lang="en-US" sz="2400" dirty="0"/>
              <a:t> </a:t>
            </a:r>
            <a:r>
              <a:rPr lang="en-US" sz="2400" dirty="0" err="1"/>
              <a:t>RemoteSigned</a:t>
            </a:r>
            <a:endParaRPr lang="en-US" sz="2400" dirty="0"/>
          </a:p>
          <a:p>
            <a:pPr lvl="1">
              <a:spcBef>
                <a:spcPts val="1800"/>
              </a:spcBef>
              <a:defRPr/>
            </a:pPr>
            <a:r>
              <a:rPr lang="en-US" sz="2000" dirty="0"/>
              <a:t>Restricts scripts to run from local machine only.</a:t>
            </a:r>
          </a:p>
          <a:p>
            <a:pPr lvl="1">
              <a:spcBef>
                <a:spcPts val="1800"/>
              </a:spcBef>
              <a:defRPr/>
            </a:pPr>
            <a:endParaRPr lang="en-US" sz="2000" dirty="0"/>
          </a:p>
          <a:p>
            <a:pPr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>
              <a:buFontTx/>
              <a:buNone/>
              <a:defRPr/>
            </a:pPr>
            <a:endParaRPr 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8633" y="225468"/>
            <a:ext cx="7886700" cy="701674"/>
          </a:xfrm>
        </p:spPr>
        <p:txBody>
          <a:bodyPr/>
          <a:lstStyle/>
          <a:p>
            <a:r>
              <a:rPr lang="en-US" dirty="0"/>
              <a:t>Starting PowerShell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58067" y="5957423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(x86) = 32 bit versions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828800"/>
            <a:ext cx="4747326" cy="4102058"/>
          </a:xfrm>
          <a:prstGeom prst="rect">
            <a:avLst/>
          </a:prstGeom>
        </p:spPr>
      </p:pic>
      <p:sp>
        <p:nvSpPr>
          <p:cNvPr id="15" name="Callout: Line 14"/>
          <p:cNvSpPr/>
          <p:nvPr/>
        </p:nvSpPr>
        <p:spPr>
          <a:xfrm>
            <a:off x="6420267" y="3345720"/>
            <a:ext cx="1447800" cy="585175"/>
          </a:xfrm>
          <a:prstGeom prst="borderCallout1">
            <a:avLst>
              <a:gd name="adj1" fmla="val 18750"/>
              <a:gd name="adj2" fmla="val -8333"/>
              <a:gd name="adj3" fmla="val 104473"/>
              <a:gd name="adj4" fmla="val -8304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Run as Administrator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436243"/>
      </p:ext>
    </p:extLst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600" y="197135"/>
            <a:ext cx="7886700" cy="701674"/>
          </a:xfrm>
        </p:spPr>
        <p:txBody>
          <a:bodyPr/>
          <a:lstStyle/>
          <a:p>
            <a:r>
              <a:rPr lang="en-US" dirty="0"/>
              <a:t>Enabling Scripts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93" y="1854536"/>
            <a:ext cx="7810013" cy="4455492"/>
          </a:xfrm>
          <a:prstGeom prst="rect">
            <a:avLst/>
          </a:prstGeom>
        </p:spPr>
      </p:pic>
      <p:sp>
        <p:nvSpPr>
          <p:cNvPr id="15" name="Callout: Line 14"/>
          <p:cNvSpPr/>
          <p:nvPr/>
        </p:nvSpPr>
        <p:spPr>
          <a:xfrm>
            <a:off x="6010519" y="2370632"/>
            <a:ext cx="2228850" cy="477253"/>
          </a:xfrm>
          <a:prstGeom prst="borderCallout1">
            <a:avLst>
              <a:gd name="adj1" fmla="val 18750"/>
              <a:gd name="adj2" fmla="val -8333"/>
              <a:gd name="adj3" fmla="val 286622"/>
              <a:gd name="adj4" fmla="val -6054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Check Execution Policy.</a:t>
            </a:r>
          </a:p>
        </p:txBody>
      </p:sp>
      <p:sp>
        <p:nvSpPr>
          <p:cNvPr id="10" name="Callout: Line 9"/>
          <p:cNvSpPr/>
          <p:nvPr/>
        </p:nvSpPr>
        <p:spPr>
          <a:xfrm>
            <a:off x="6782830" y="3436040"/>
            <a:ext cx="1694176" cy="477253"/>
          </a:xfrm>
          <a:prstGeom prst="borderCallout1">
            <a:avLst>
              <a:gd name="adj1" fmla="val 18750"/>
              <a:gd name="adj2" fmla="val -8333"/>
              <a:gd name="adj3" fmla="val 117876"/>
              <a:gd name="adj4" fmla="val -6977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Allow Scripts.</a:t>
            </a:r>
          </a:p>
        </p:txBody>
      </p:sp>
      <p:sp>
        <p:nvSpPr>
          <p:cNvPr id="11" name="Callout: Line 10"/>
          <p:cNvSpPr/>
          <p:nvPr/>
        </p:nvSpPr>
        <p:spPr>
          <a:xfrm>
            <a:off x="5629519" y="5916848"/>
            <a:ext cx="2228850" cy="477253"/>
          </a:xfrm>
          <a:prstGeom prst="borderCallout1">
            <a:avLst>
              <a:gd name="adj1" fmla="val 18750"/>
              <a:gd name="adj2" fmla="val -8333"/>
              <a:gd name="adj3" fmla="val -17472"/>
              <a:gd name="adj4" fmla="val -3269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Confirm Change.</a:t>
            </a:r>
          </a:p>
        </p:txBody>
      </p:sp>
      <p:sp>
        <p:nvSpPr>
          <p:cNvPr id="12" name="Callout: Line 11"/>
          <p:cNvSpPr/>
          <p:nvPr/>
        </p:nvSpPr>
        <p:spPr>
          <a:xfrm>
            <a:off x="5324719" y="1088180"/>
            <a:ext cx="2609849" cy="524547"/>
          </a:xfrm>
          <a:prstGeom prst="borderCallout1">
            <a:avLst>
              <a:gd name="adj1" fmla="val 18750"/>
              <a:gd name="adj2" fmla="val -8333"/>
              <a:gd name="adj3" fmla="val 270629"/>
              <a:gd name="adj4" fmla="val -438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Profile Script Fails Because Scripting is not enabled,.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80416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-76200" y="0"/>
            <a:ext cx="8516049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dirty="0"/>
              <a:t>PowerShell: Set-</a:t>
            </a:r>
            <a:r>
              <a:rPr lang="en-US" sz="3200" b="1" dirty="0" err="1"/>
              <a:t>ExecutionPolicy</a:t>
            </a:r>
            <a:r>
              <a:rPr lang="en-US" sz="3200" b="1" dirty="0"/>
              <a:t> options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365" y="1415938"/>
            <a:ext cx="6248400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Set-</a:t>
            </a:r>
            <a:r>
              <a:rPr lang="en-US" sz="2400" dirty="0" err="1">
                <a:solidFill>
                  <a:schemeClr val="bg1"/>
                </a:solidFill>
              </a:rPr>
              <a:t>Executionpolicy</a:t>
            </a:r>
            <a:r>
              <a:rPr lang="en-US" sz="2400" dirty="0">
                <a:solidFill>
                  <a:schemeClr val="bg1"/>
                </a:solidFill>
              </a:rPr>
              <a:t> unrestricted</a:t>
            </a:r>
          </a:p>
          <a:p>
            <a:pPr lvl="1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Set-ExecutionPolicy Restricted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lvl="1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Restricted</a:t>
            </a:r>
            <a:r>
              <a:rPr lang="en-US" dirty="0">
                <a:solidFill>
                  <a:schemeClr val="bg1"/>
                </a:solidFill>
              </a:rPr>
              <a:t> - No scripts can be run. Windows PowerShell can be used only in interactive mode.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AllSigned</a:t>
            </a:r>
            <a:r>
              <a:rPr lang="en-US" dirty="0">
                <a:solidFill>
                  <a:schemeClr val="bg1"/>
                </a:solidFill>
              </a:rPr>
              <a:t> - Only scripts signed by a trusted publisher can be run.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RemoteSigned</a:t>
            </a:r>
            <a:r>
              <a:rPr lang="en-US" dirty="0">
                <a:solidFill>
                  <a:schemeClr val="bg1"/>
                </a:solidFill>
              </a:rPr>
              <a:t> - Downloaded scripts must be signed by a trusted publisher before they can be run.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Unrestricted</a:t>
            </a:r>
            <a:r>
              <a:rPr lang="en-US" dirty="0">
                <a:solidFill>
                  <a:schemeClr val="bg1"/>
                </a:solidFill>
              </a:rPr>
              <a:t> - No restrictions; all Windows PowerShell scripts can be run.</a:t>
            </a:r>
          </a:p>
          <a:p>
            <a:pPr lvl="1">
              <a:spcBef>
                <a:spcPts val="600"/>
              </a:spcBef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760436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E0F65C-E05C-465B-91B6-7D231E650AC5}"/>
              </a:ext>
            </a:extLst>
          </p:cNvPr>
          <p:cNvSpPr txBox="1"/>
          <p:nvPr/>
        </p:nvSpPr>
        <p:spPr>
          <a:xfrm>
            <a:off x="914400" y="1524000"/>
            <a:ext cx="774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do Star Trek and Mission Impossible have in common?</a:t>
            </a:r>
          </a:p>
        </p:txBody>
      </p:sp>
      <p:pic>
        <p:nvPicPr>
          <p:cNvPr id="3" name="Picture 2" descr="A large air plane flying in the sky&#10;&#10;Description generated with high confidence">
            <a:extLst>
              <a:ext uri="{FF2B5EF4-FFF2-40B4-BE49-F238E27FC236}">
                <a16:creationId xmlns:a16="http://schemas.microsoft.com/office/drawing/2014/main" id="{FBE726C0-550B-49E7-AD73-EADC8CA1E87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2895600"/>
            <a:ext cx="3581400" cy="2686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17817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146" name="Picture 2" descr="Image result for 1960s mission impossible nimoy">
            <a:extLst>
              <a:ext uri="{FF2B5EF4-FFF2-40B4-BE49-F238E27FC236}">
                <a16:creationId xmlns:a16="http://schemas.microsoft.com/office/drawing/2014/main" id="{EC297E86-054C-4CB2-8CEA-179E7F942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47800"/>
            <a:ext cx="4405312" cy="432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475BB-A439-4FB1-A7A1-E1D99FFDE5AB}"/>
              </a:ext>
            </a:extLst>
          </p:cNvPr>
          <p:cNvSpPr txBox="1"/>
          <p:nvPr/>
        </p:nvSpPr>
        <p:spPr>
          <a:xfrm>
            <a:off x="3733800" y="852185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Leonard Nimoy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5E209A-61B5-4174-AA50-826567364E29}"/>
              </a:ext>
            </a:extLst>
          </p:cNvPr>
          <p:cNvCxnSpPr>
            <a:stCxn id="4" idx="2"/>
          </p:cNvCxnSpPr>
          <p:nvPr/>
        </p:nvCxnSpPr>
        <p:spPr>
          <a:xfrm flipH="1">
            <a:off x="4114800" y="1313850"/>
            <a:ext cx="697180" cy="1353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1124377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9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28600" y="1524000"/>
            <a:ext cx="8077200" cy="266700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defRPr/>
            </a:pPr>
            <a:r>
              <a:rPr lang="en-US" sz="2400" dirty="0"/>
              <a:t>A provider is a folder like interface to a resource such as Active Directory, the Registry, SQL Server, or variables. </a:t>
            </a:r>
          </a:p>
          <a:p>
            <a:pPr>
              <a:spcBef>
                <a:spcPts val="1800"/>
              </a:spcBef>
              <a:defRPr/>
            </a:pPr>
            <a:r>
              <a:rPr lang="en-US" sz="2400" dirty="0"/>
              <a:t>They are implemented in many places.</a:t>
            </a:r>
          </a:p>
          <a:p>
            <a:pPr>
              <a:spcBef>
                <a:spcPts val="1800"/>
              </a:spcBef>
              <a:defRPr/>
            </a:pPr>
            <a:r>
              <a:rPr lang="en-US" sz="2400" dirty="0"/>
              <a:t>Most useful for direct command line manipulation.</a:t>
            </a:r>
          </a:p>
          <a:p>
            <a:pPr>
              <a:buFontTx/>
              <a:buNone/>
              <a:defRPr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52400" y="136524"/>
            <a:ext cx="7886700" cy="701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PowerShell Providers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3912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12"/>
            <a:ext cx="9147162" cy="6862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9426" y="1828800"/>
            <a:ext cx="4074953" cy="4154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PRETTY GOOD for 13 Minutes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5000" y="2454640"/>
            <a:ext cx="769891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devs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38600" y="3080480"/>
            <a:ext cx="1882852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300" dirty="0">
                <a:ln w="9525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2700000" sx="101000" sy="101000" algn="tl" rotWithShape="0">
                    <a:schemeClr val="tx1">
                      <a:alpha val="40000"/>
                    </a:schemeClr>
                  </a:outerShdw>
                </a:effectLst>
                <a:latin typeface="Brush Script MT" panose="03060802040406070304" pitchFamily="66" charset="0"/>
              </a:rPr>
              <a:t>PowerShell</a:t>
            </a:r>
          </a:p>
        </p:txBody>
      </p:sp>
      <p:pic>
        <p:nvPicPr>
          <p:cNvPr id="7" name="featu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58674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224723"/>
            <a:ext cx="7886700" cy="701674"/>
          </a:xfrm>
        </p:spPr>
        <p:txBody>
          <a:bodyPr/>
          <a:lstStyle/>
          <a:p>
            <a:r>
              <a:rPr lang="en-US" dirty="0"/>
              <a:t>Providers: Alias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Callout: Line 11"/>
          <p:cNvSpPr/>
          <p:nvPr/>
        </p:nvSpPr>
        <p:spPr>
          <a:xfrm>
            <a:off x="5334000" y="1233029"/>
            <a:ext cx="2609849" cy="524547"/>
          </a:xfrm>
          <a:prstGeom prst="borderCallout1">
            <a:avLst>
              <a:gd name="adj1" fmla="val 18750"/>
              <a:gd name="adj2" fmla="val -8333"/>
              <a:gd name="adj3" fmla="val 171473"/>
              <a:gd name="adj4" fmla="val -258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Alias collection is treated like a folder.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8" y="1973298"/>
            <a:ext cx="7567982" cy="3272237"/>
          </a:xfrm>
          <a:prstGeom prst="rect">
            <a:avLst/>
          </a:prstGeom>
        </p:spPr>
      </p:pic>
      <p:sp>
        <p:nvSpPr>
          <p:cNvPr id="15" name="Callout: Line 14"/>
          <p:cNvSpPr/>
          <p:nvPr/>
        </p:nvSpPr>
        <p:spPr>
          <a:xfrm>
            <a:off x="6829424" y="3676027"/>
            <a:ext cx="2228850" cy="477253"/>
          </a:xfrm>
          <a:prstGeom prst="borderCallout1">
            <a:avLst>
              <a:gd name="adj1" fmla="val 18750"/>
              <a:gd name="adj2" fmla="val -8333"/>
              <a:gd name="adj3" fmla="val 14168"/>
              <a:gd name="adj4" fmla="val -47745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Dir is just an alias for Get-</a:t>
            </a:r>
            <a:r>
              <a:rPr lang="en-US" sz="1600" dirty="0" err="1"/>
              <a:t>ChildItem</a:t>
            </a:r>
            <a:r>
              <a:rPr lang="en-US" sz="1600" dirty="0"/>
              <a:t>.</a:t>
            </a:r>
          </a:p>
        </p:txBody>
      </p:sp>
      <p:sp>
        <p:nvSpPr>
          <p:cNvPr id="10" name="Callout: Line 9"/>
          <p:cNvSpPr/>
          <p:nvPr/>
        </p:nvSpPr>
        <p:spPr>
          <a:xfrm>
            <a:off x="6638924" y="2074361"/>
            <a:ext cx="1876426" cy="477253"/>
          </a:xfrm>
          <a:prstGeom prst="borderCallout1">
            <a:avLst>
              <a:gd name="adj1" fmla="val 18750"/>
              <a:gd name="adj2" fmla="val -8333"/>
              <a:gd name="adj3" fmla="val 40535"/>
              <a:gd name="adj4" fmla="val -7340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Can use wild cards.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937574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1580" y="136524"/>
            <a:ext cx="8439150" cy="701674"/>
          </a:xfrm>
        </p:spPr>
        <p:txBody>
          <a:bodyPr>
            <a:normAutofit fontScale="90000"/>
          </a:bodyPr>
          <a:lstStyle/>
          <a:p>
            <a:r>
              <a:rPr lang="en-US" dirty="0"/>
              <a:t>Providers: Environment Variables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905000"/>
            <a:ext cx="7542031" cy="3145222"/>
          </a:xfrm>
          <a:prstGeom prst="rect">
            <a:avLst/>
          </a:prstGeom>
        </p:spPr>
      </p:pic>
      <p:sp>
        <p:nvSpPr>
          <p:cNvPr id="12" name="Callout: Line 11"/>
          <p:cNvSpPr/>
          <p:nvPr/>
        </p:nvSpPr>
        <p:spPr>
          <a:xfrm>
            <a:off x="5334000" y="1233029"/>
            <a:ext cx="2609849" cy="524547"/>
          </a:xfrm>
          <a:prstGeom prst="borderCallout1">
            <a:avLst>
              <a:gd name="adj1" fmla="val 18750"/>
              <a:gd name="adj2" fmla="val -8333"/>
              <a:gd name="adj3" fmla="val 171473"/>
              <a:gd name="adj4" fmla="val -258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Environment variables via Provider Interface.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8925133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224723"/>
            <a:ext cx="8515350" cy="701674"/>
          </a:xfrm>
        </p:spPr>
        <p:txBody>
          <a:bodyPr>
            <a:normAutofit fontScale="90000"/>
          </a:bodyPr>
          <a:lstStyle/>
          <a:p>
            <a:r>
              <a:rPr lang="en-US" dirty="0"/>
              <a:t>Providers: The Windows Registry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692033"/>
            <a:ext cx="6705600" cy="3959080"/>
          </a:xfrm>
          <a:prstGeom prst="rect">
            <a:avLst/>
          </a:prstGeom>
        </p:spPr>
      </p:pic>
      <p:sp>
        <p:nvSpPr>
          <p:cNvPr id="12" name="Callout: Line 11"/>
          <p:cNvSpPr/>
          <p:nvPr/>
        </p:nvSpPr>
        <p:spPr>
          <a:xfrm>
            <a:off x="5791200" y="1204566"/>
            <a:ext cx="2876550" cy="524547"/>
          </a:xfrm>
          <a:prstGeom prst="borderCallout1">
            <a:avLst>
              <a:gd name="adj1" fmla="val 18750"/>
              <a:gd name="adj2" fmla="val -8333"/>
              <a:gd name="adj3" fmla="val 141086"/>
              <a:gd name="adj4" fmla="val -21745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hklm</a:t>
            </a:r>
            <a:r>
              <a:rPr lang="en-US" sz="1600" dirty="0"/>
              <a:t> points to the registry root.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5839331"/>
            <a:ext cx="6984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Can edit, delete, and add keys through the registry provider.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Transaction checkpoint/restore via Start-Transaction, Undo-Transaction, and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 Complete-Transaction.  Undo-Transaction rolls back the changes.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529724"/>
      </p:ext>
    </p:extLst>
  </p:cSld>
  <p:clrMapOvr>
    <a:masterClrMapping/>
  </p:clrMapOvr>
  <p:transition spd="slow"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52400" y="155399"/>
            <a:ext cx="7886700" cy="701674"/>
          </a:xfrm>
        </p:spPr>
        <p:txBody>
          <a:bodyPr/>
          <a:lstStyle/>
          <a:p>
            <a:r>
              <a:rPr lang="en-US" dirty="0"/>
              <a:t>Providers Available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47800"/>
            <a:ext cx="8107555" cy="3886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569357"/>
      </p:ext>
    </p:extLst>
  </p:cSld>
  <p:clrMapOvr>
    <a:masterClrMapping/>
  </p:clrMapOvr>
  <p:transition spd="slow"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28650" y="224723"/>
            <a:ext cx="7886700" cy="701674"/>
          </a:xfrm>
        </p:spPr>
        <p:txBody>
          <a:bodyPr/>
          <a:lstStyle/>
          <a:p>
            <a:r>
              <a:rPr lang="en-US" dirty="0"/>
              <a:t>Starting the ISE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47" y="1254288"/>
            <a:ext cx="1539317" cy="484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727340"/>
            <a:ext cx="1915278" cy="28446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23133" y="940365"/>
            <a:ext cx="16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 Windows 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" y="1275913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 10</a:t>
            </a:r>
          </a:p>
        </p:txBody>
      </p:sp>
      <p:sp>
        <p:nvSpPr>
          <p:cNvPr id="11" name="Callout: Line 10"/>
          <p:cNvSpPr/>
          <p:nvPr/>
        </p:nvSpPr>
        <p:spPr>
          <a:xfrm>
            <a:off x="3436089" y="3449802"/>
            <a:ext cx="1371600" cy="282312"/>
          </a:xfrm>
          <a:prstGeom prst="borderCallout1">
            <a:avLst>
              <a:gd name="adj1" fmla="val 18750"/>
              <a:gd name="adj2" fmla="val -8333"/>
              <a:gd name="adj3" fmla="val 83643"/>
              <a:gd name="adj4" fmla="val -8298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Start the 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01078" y="6113217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(x86) = 32 bit versions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953000" y="3570420"/>
            <a:ext cx="914400" cy="42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71412614"/>
      </p:ext>
    </p:extLst>
  </p:cSld>
  <p:clrMapOvr>
    <a:masterClrMapping/>
  </p:clrMapOvr>
  <p:transition spd="slow"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4513" y="201890"/>
            <a:ext cx="7886700" cy="701674"/>
          </a:xfrm>
        </p:spPr>
        <p:txBody>
          <a:bodyPr/>
          <a:lstStyle/>
          <a:p>
            <a:r>
              <a:rPr lang="en-US" dirty="0"/>
              <a:t>The PowerShell 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13" y="1447800"/>
            <a:ext cx="7162800" cy="4769835"/>
          </a:xfrm>
          <a:prstGeom prst="rect">
            <a:avLst/>
          </a:prstGeom>
        </p:spPr>
      </p:pic>
      <p:sp>
        <p:nvSpPr>
          <p:cNvPr id="8" name="Callout: Line 7"/>
          <p:cNvSpPr/>
          <p:nvPr/>
        </p:nvSpPr>
        <p:spPr>
          <a:xfrm>
            <a:off x="4581962" y="6027135"/>
            <a:ext cx="1784059" cy="381000"/>
          </a:xfrm>
          <a:prstGeom prst="borderCallout1">
            <a:avLst>
              <a:gd name="adj1" fmla="val 18750"/>
              <a:gd name="adj2" fmla="val -8333"/>
              <a:gd name="adj3" fmla="val -187751"/>
              <a:gd name="adj4" fmla="val -8803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Console</a:t>
            </a:r>
          </a:p>
        </p:txBody>
      </p:sp>
      <p:sp>
        <p:nvSpPr>
          <p:cNvPr id="14" name="Callout: Line 13"/>
          <p:cNvSpPr/>
          <p:nvPr/>
        </p:nvSpPr>
        <p:spPr>
          <a:xfrm>
            <a:off x="6366021" y="1465687"/>
            <a:ext cx="1784059" cy="381000"/>
          </a:xfrm>
          <a:prstGeom prst="borderCallout1">
            <a:avLst>
              <a:gd name="adj1" fmla="val 18750"/>
              <a:gd name="adj2" fmla="val -8333"/>
              <a:gd name="adj3" fmla="val 235001"/>
              <a:gd name="adj4" fmla="val -932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Editor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7271547"/>
      </p:ext>
    </p:extLst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Callout 1 10"/>
          <p:cNvSpPr/>
          <p:nvPr/>
        </p:nvSpPr>
        <p:spPr>
          <a:xfrm>
            <a:off x="4972051" y="5872402"/>
            <a:ext cx="3352800" cy="685800"/>
          </a:xfrm>
          <a:prstGeom prst="borderCallout1">
            <a:avLst>
              <a:gd name="adj1" fmla="val -13978"/>
              <a:gd name="adj2" fmla="val 36464"/>
              <a:gd name="adj3" fmla="val -236105"/>
              <a:gd name="adj4" fmla="val 322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Variables in strings expand by default when printed.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308" y="54233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Syntax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1" y="2367202"/>
            <a:ext cx="5473554" cy="3276600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2686051" y="1148002"/>
            <a:ext cx="5410200" cy="381000"/>
          </a:xfrm>
          <a:prstGeom prst="borderCallout1">
            <a:avLst>
              <a:gd name="adj1" fmla="val 60204"/>
              <a:gd name="adj2" fmla="val -2757"/>
              <a:gd name="adj3" fmla="val 321955"/>
              <a:gd name="adj4" fmla="val -812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# for inline comment and &lt;# #&gt; for comment block.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2762251" y="1833802"/>
            <a:ext cx="3200400" cy="381000"/>
          </a:xfrm>
          <a:prstGeom prst="borderCallout1">
            <a:avLst>
              <a:gd name="adj1" fmla="val 60204"/>
              <a:gd name="adj2" fmla="val -2757"/>
              <a:gd name="adj3" fmla="val 243410"/>
              <a:gd name="adj4" fmla="val -1550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Variable names start with $.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4972051" y="2748202"/>
            <a:ext cx="2286000" cy="381000"/>
          </a:xfrm>
          <a:prstGeom prst="borderCallout1">
            <a:avLst>
              <a:gd name="adj1" fmla="val 60204"/>
              <a:gd name="adj2" fmla="val -2757"/>
              <a:gd name="adj3" fmla="val 136501"/>
              <a:gd name="adj4" fmla="val -9924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Strong data typing.</a:t>
            </a:r>
          </a:p>
        </p:txBody>
      </p:sp>
      <p:sp>
        <p:nvSpPr>
          <p:cNvPr id="14" name="Line Callout 1 13"/>
          <p:cNvSpPr/>
          <p:nvPr/>
        </p:nvSpPr>
        <p:spPr>
          <a:xfrm>
            <a:off x="1619251" y="5948602"/>
            <a:ext cx="3200400" cy="381000"/>
          </a:xfrm>
          <a:prstGeom prst="borderCallout1">
            <a:avLst>
              <a:gd name="adj1" fmla="val 60204"/>
              <a:gd name="adj2" fmla="val -2757"/>
              <a:gd name="adj3" fmla="val -509317"/>
              <a:gd name="adj4" fmla="val 1592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Braces mark code blocks.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4088" y="5204104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Script_demo1.ps1</a:t>
            </a:r>
          </a:p>
        </p:txBody>
      </p:sp>
    </p:spTree>
    <p:extLst>
      <p:ext uri="{BB962C8B-B14F-4D97-AF65-F5344CB8AC3E}">
        <p14:creationId xmlns:p14="http://schemas.microsoft.com/office/powerpoint/2010/main" val="2610862517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228599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Variables Types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40764"/>
              </p:ext>
            </p:extLst>
          </p:nvPr>
        </p:nvGraphicFramePr>
        <p:xfrm>
          <a:off x="914400" y="1503698"/>
          <a:ext cx="7315200" cy="4415754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Data Type</a:t>
                      </a:r>
                    </a:p>
                  </a:txBody>
                  <a:tcPr marL="88744" marR="88744" marT="44372" marB="44372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[datetime]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Date or time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[string]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String of characters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[char]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Single character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[double]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Double-precision floating number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[single]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Single-precision floating number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1700" dirty="0" err="1">
                          <a:solidFill>
                            <a:schemeClr val="bg1"/>
                          </a:solidFill>
                        </a:rPr>
                        <a:t>int</a:t>
                      </a:r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32-bit integer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1211"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[wmi]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Windows Management Instrumentation (WMI) instance or collection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[adsi]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Active Directory Services object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[wmiclass]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WMI class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977"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chemeClr val="bg1"/>
                          </a:solidFill>
                        </a:rPr>
                        <a:t>[Boolean]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 dirty="0">
                          <a:solidFill>
                            <a:schemeClr val="bg1"/>
                          </a:solidFill>
                        </a:rPr>
                        <a:t>True or False value</a:t>
                      </a:r>
                    </a:p>
                  </a:txBody>
                  <a:tcPr marL="88744" marR="88744" marT="44372" marB="4437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76394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E0F65C-E05C-465B-91B6-7D231E650AC5}"/>
              </a:ext>
            </a:extLst>
          </p:cNvPr>
          <p:cNvSpPr txBox="1"/>
          <p:nvPr/>
        </p:nvSpPr>
        <p:spPr>
          <a:xfrm>
            <a:off x="609600" y="2667000"/>
            <a:ext cx="822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do Space 1999 and Mission Impossible have in common?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4287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space 1999">
            <a:extLst>
              <a:ext uri="{FF2B5EF4-FFF2-40B4-BE49-F238E27FC236}">
                <a16:creationId xmlns:a16="http://schemas.microsoft.com/office/drawing/2014/main" id="{90D08585-7C92-43F2-9070-1AA037E5D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llout: Line 1">
            <a:extLst>
              <a:ext uri="{FF2B5EF4-FFF2-40B4-BE49-F238E27FC236}">
                <a16:creationId xmlns:a16="http://schemas.microsoft.com/office/drawing/2014/main" id="{433B6C6E-93CB-4802-B7E8-401426F1096D}"/>
              </a:ext>
            </a:extLst>
          </p:cNvPr>
          <p:cNvSpPr/>
          <p:nvPr/>
        </p:nvSpPr>
        <p:spPr>
          <a:xfrm>
            <a:off x="7772400" y="3162300"/>
            <a:ext cx="1219200" cy="533400"/>
          </a:xfrm>
          <a:prstGeom prst="borderCallout1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Martin Landau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964425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2118" y="0"/>
            <a:ext cx="9166117" cy="6858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1" dirty="0">
                <a:solidFill>
                  <a:srgbClr val="FFFF00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PowerShell</a:t>
            </a: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man, building, person&#10;&#10;Description generated with very high confidence">
            <a:extLst>
              <a:ext uri="{FF2B5EF4-FFF2-40B4-BE49-F238E27FC236}">
                <a16:creationId xmlns:a16="http://schemas.microsoft.com/office/drawing/2014/main" id="{FA59B369-A5CD-4D9E-8DE6-F2CF30E842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6463068" cy="3877840"/>
          </a:xfrm>
          <a:prstGeom prst="rect">
            <a:avLst/>
          </a:prstGeom>
        </p:spPr>
      </p:pic>
      <p:pic>
        <p:nvPicPr>
          <p:cNvPr id="13" name="MissionImpossible">
            <a:hlinkClick r:id="" action="ppaction://media"/>
            <a:extLst>
              <a:ext uri="{FF2B5EF4-FFF2-40B4-BE49-F238E27FC236}">
                <a16:creationId xmlns:a16="http://schemas.microsoft.com/office/drawing/2014/main" id="{F3D818D1-C682-426F-BECC-B9B96AC53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19800"/>
            <a:ext cx="338428" cy="3384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6C62E-384E-4D43-B466-F7573B393441}"/>
              </a:ext>
            </a:extLst>
          </p:cNvPr>
          <p:cNvSpPr txBox="1"/>
          <p:nvPr/>
        </p:nvSpPr>
        <p:spPr>
          <a:xfrm rot="20030348">
            <a:off x="960638" y="2035285"/>
            <a:ext cx="277566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Mission</a:t>
            </a:r>
            <a:r>
              <a:rPr lang="en-US" sz="36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  <a:latin typeface="Impact" panose="020B0806030902050204" pitchFamily="34" charset="0"/>
              </a:rPr>
              <a:t>Possible!</a:t>
            </a:r>
          </a:p>
        </p:txBody>
      </p:sp>
    </p:spTree>
    <p:extLst>
      <p:ext uri="{BB962C8B-B14F-4D97-AF65-F5344CB8AC3E}">
        <p14:creationId xmlns:p14="http://schemas.microsoft.com/office/powerpoint/2010/main" val="198636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36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PowerShell – Critical Concepts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33400" y="1371600"/>
            <a:ext cx="6400800" cy="5105400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1200"/>
              </a:spcBef>
            </a:pPr>
            <a:r>
              <a:rPr lang="en-US" sz="3500" dirty="0"/>
              <a:t>Basic </a:t>
            </a:r>
            <a:r>
              <a:rPr lang="en-US" sz="1800" dirty="0"/>
              <a:t>(</a:t>
            </a:r>
            <a:r>
              <a:rPr lang="en-US" sz="1800" dirty="0" err="1"/>
              <a:t>scr_basic</a:t>
            </a:r>
            <a:r>
              <a:rPr lang="en-US" sz="1800" dirty="0"/>
              <a:t>, </a:t>
            </a:r>
            <a:r>
              <a:rPr lang="en-US" sz="1800" dirty="0" err="1"/>
              <a:t>scr_main</a:t>
            </a:r>
            <a:r>
              <a:rPr lang="en-US" sz="1800" dirty="0"/>
              <a:t>)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3500" dirty="0"/>
              <a:t>Function</a:t>
            </a:r>
            <a:r>
              <a:rPr lang="en-US" sz="3000" dirty="0"/>
              <a:t> </a:t>
            </a:r>
            <a:r>
              <a:rPr lang="en-US" sz="1800" dirty="0"/>
              <a:t>(Invoke-</a:t>
            </a:r>
            <a:r>
              <a:rPr lang="en-US" sz="1800" dirty="0" err="1"/>
              <a:t>udfSpeech</a:t>
            </a:r>
            <a:r>
              <a:rPr lang="en-US" sz="1800" dirty="0"/>
              <a:t>)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3500" dirty="0"/>
              <a:t>Piping</a:t>
            </a:r>
            <a:r>
              <a:rPr lang="en-US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scr_pipeline_example</a:t>
            </a:r>
            <a:r>
              <a:rPr lang="en-US" sz="1800" dirty="0"/>
              <a:t>, </a:t>
            </a:r>
            <a:r>
              <a:rPr lang="en-US" sz="1800" dirty="0" err="1"/>
              <a:t>scr_pipeline_demo</a:t>
            </a:r>
            <a:r>
              <a:rPr lang="en-US" sz="1800" dirty="0"/>
              <a:t>)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3500" dirty="0"/>
              <a:t>Advanced functions </a:t>
            </a:r>
            <a:r>
              <a:rPr lang="en-US" dirty="0"/>
              <a:t>(</a:t>
            </a:r>
            <a:r>
              <a:rPr lang="en-US" dirty="0" err="1"/>
              <a:t>CmdLetBinding</a:t>
            </a:r>
            <a:r>
              <a:rPr lang="en-US" dirty="0"/>
              <a:t>)  </a:t>
            </a:r>
            <a:r>
              <a:rPr lang="en-US" sz="1800" dirty="0"/>
              <a:t>(</a:t>
            </a:r>
            <a:r>
              <a:rPr lang="en-US" sz="1800" dirty="0" err="1"/>
              <a:t>scr_cmdletbinding</a:t>
            </a:r>
            <a:r>
              <a:rPr lang="en-US" sz="1800" dirty="0"/>
              <a:t>)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3800" dirty="0"/>
              <a:t>Parameter validation. </a:t>
            </a:r>
            <a:r>
              <a:rPr lang="en-US" dirty="0"/>
              <a:t>(</a:t>
            </a:r>
            <a:r>
              <a:rPr lang="en-US" sz="1700" dirty="0"/>
              <a:t>Invoke-</a:t>
            </a:r>
            <a:r>
              <a:rPr lang="en-US" sz="1700" dirty="0" err="1"/>
              <a:t>ufnFoo</a:t>
            </a:r>
            <a:r>
              <a:rPr lang="en-US" dirty="0"/>
              <a:t>)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sz="4100" dirty="0"/>
              <a:t>Modules</a:t>
            </a:r>
            <a:r>
              <a:rPr lang="en-US" sz="1800" dirty="0"/>
              <a:t> (umd_module.psm1, </a:t>
            </a:r>
            <a:r>
              <a:rPr lang="en-US" sz="1800" dirty="0" err="1"/>
              <a:t>scr_use_module</a:t>
            </a:r>
            <a:r>
              <a:rPr lang="en-US" sz="1800" dirty="0"/>
              <a:t>)</a:t>
            </a:r>
          </a:p>
          <a:p>
            <a:pPr>
              <a:spcBef>
                <a:spcPts val="1200"/>
              </a:spcBef>
            </a:pP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4100" dirty="0"/>
              <a:t>Workflows</a:t>
            </a:r>
            <a:r>
              <a:rPr lang="en-US" sz="1800" dirty="0"/>
              <a:t> (scr_workflow_sample1)</a:t>
            </a:r>
          </a:p>
          <a:p>
            <a:pPr>
              <a:spcBef>
                <a:spcPts val="1200"/>
              </a:spcBef>
            </a:pP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sz="4100" dirty="0"/>
              <a:t>Object Orientation</a:t>
            </a:r>
            <a:r>
              <a:rPr lang="en-US" sz="1800" dirty="0"/>
              <a:t> (scr_09_class_demo)</a:t>
            </a:r>
          </a:p>
          <a:p>
            <a:pPr>
              <a:spcBef>
                <a:spcPts val="1200"/>
              </a:spcBef>
            </a:pPr>
            <a:endParaRPr lang="en-US" sz="1800" dirty="0"/>
          </a:p>
          <a:p>
            <a:pPr marL="0" indent="0">
              <a:spcBef>
                <a:spcPts val="1200"/>
              </a:spcBef>
              <a:buNone/>
            </a:pP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4163894"/>
      </p:ext>
    </p:extLst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PowerShell – Recipes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62000" y="1596413"/>
            <a:ext cx="8077200" cy="3661387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HTML Output</a:t>
            </a:r>
            <a:r>
              <a:rPr lang="en-US" sz="1700" dirty="0"/>
              <a:t> (</a:t>
            </a:r>
            <a:r>
              <a:rPr lang="en-US" sz="1700" dirty="0" err="1"/>
              <a:t>ufn_out_html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SQL Server. </a:t>
            </a:r>
            <a:r>
              <a:rPr lang="en-US" sz="1700" dirty="0"/>
              <a:t>(</a:t>
            </a:r>
            <a:r>
              <a:rPr lang="en-US" sz="1700" dirty="0" err="1"/>
              <a:t>scr_SQL_Server</a:t>
            </a:r>
            <a:r>
              <a:rPr lang="en-US" sz="1700" dirty="0"/>
              <a:t>,  </a:t>
            </a:r>
            <a:r>
              <a:rPr lang="en-US" sz="1700" dirty="0" err="1"/>
              <a:t>scr_winform_sql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Wait for file polling. </a:t>
            </a:r>
            <a:r>
              <a:rPr lang="en-US" sz="1700" dirty="0"/>
              <a:t>(</a:t>
            </a:r>
            <a:r>
              <a:rPr lang="en-US" sz="1700" dirty="0" err="1"/>
              <a:t>ufn_wait_for_file</a:t>
            </a:r>
            <a:r>
              <a:rPr lang="en-US" sz="1700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Maintaining Data. </a:t>
            </a:r>
            <a:r>
              <a:rPr lang="en-US" sz="1700" dirty="0"/>
              <a:t>(</a:t>
            </a:r>
            <a:r>
              <a:rPr lang="en-US" sz="1800" dirty="0" err="1"/>
              <a:t>scr_gridview_passthru</a:t>
            </a:r>
            <a:r>
              <a:rPr lang="en-US" sz="1800" dirty="0"/>
              <a:t>, </a:t>
            </a:r>
            <a:r>
              <a:rPr lang="en-US" sz="1800" dirty="0" err="1"/>
              <a:t>scr_maintain_data</a:t>
            </a:r>
            <a:r>
              <a:rPr lang="en-US" sz="1400" dirty="0"/>
              <a:t>) </a:t>
            </a:r>
            <a:endParaRPr lang="en-US" sz="1700" dirty="0"/>
          </a:p>
          <a:p>
            <a:pPr>
              <a:spcBef>
                <a:spcPts val="1200"/>
              </a:spcBef>
            </a:pPr>
            <a:r>
              <a:rPr lang="en-US" dirty="0"/>
              <a:t>Import/Export Excel files. </a:t>
            </a:r>
            <a:r>
              <a:rPr lang="en-US" sz="1400" dirty="0"/>
              <a:t>(scr_SQLServer_2_Excel)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8443390"/>
      </p:ext>
    </p:extLst>
  </p:cSld>
  <p:clrMapOvr>
    <a:masterClrMapping/>
  </p:clrMapOvr>
  <p:transition spd="slow"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10242" name="Picture 2" descr="Image result for mission impossible funny">
            <a:extLst>
              <a:ext uri="{FF2B5EF4-FFF2-40B4-BE49-F238E27FC236}">
                <a16:creationId xmlns:a16="http://schemas.microsoft.com/office/drawing/2014/main" id="{9A6D3922-E15D-4707-9F8E-A6B42519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62000"/>
            <a:ext cx="6248400" cy="55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698073"/>
      </p:ext>
    </p:extLst>
  </p:cSld>
  <p:clrMapOvr>
    <a:masterClrMapping/>
  </p:clrMapOvr>
  <p:transition spd="slow">
    <p:wipe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81200"/>
            <a:ext cx="7391400" cy="3516820"/>
          </a:xfrm>
          <a:prstGeom prst="rect">
            <a:avLst/>
          </a:prstGeom>
        </p:spPr>
      </p:pic>
      <p:sp>
        <p:nvSpPr>
          <p:cNvPr id="7" name="Callout: Line 6"/>
          <p:cNvSpPr/>
          <p:nvPr/>
        </p:nvSpPr>
        <p:spPr>
          <a:xfrm>
            <a:off x="3028950" y="2362200"/>
            <a:ext cx="1784059" cy="381000"/>
          </a:xfrm>
          <a:prstGeom prst="borderCallout1">
            <a:avLst>
              <a:gd name="adj1" fmla="val 18750"/>
              <a:gd name="adj2" fmla="val -8333"/>
              <a:gd name="adj3" fmla="val 235001"/>
              <a:gd name="adj4" fmla="val -9320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current folder.</a:t>
            </a:r>
          </a:p>
        </p:txBody>
      </p:sp>
      <p:sp>
        <p:nvSpPr>
          <p:cNvPr id="8" name="Callout: Line 7"/>
          <p:cNvSpPr/>
          <p:nvPr/>
        </p:nvSpPr>
        <p:spPr>
          <a:xfrm>
            <a:off x="2721615" y="1600200"/>
            <a:ext cx="3472169" cy="381000"/>
          </a:xfrm>
          <a:prstGeom prst="borderCallout1">
            <a:avLst>
              <a:gd name="adj1" fmla="val 18750"/>
              <a:gd name="adj2" fmla="val -8333"/>
              <a:gd name="adj3" fmla="val 433166"/>
              <a:gd name="adj4" fmla="val -435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Retain functions in memory.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586265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Main.ps1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"/>
            <a:ext cx="680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PowerShell:  Calling other scripts</a:t>
            </a:r>
          </a:p>
        </p:txBody>
      </p:sp>
    </p:spTree>
    <p:extLst>
      <p:ext uri="{BB962C8B-B14F-4D97-AF65-F5344CB8AC3E}">
        <p14:creationId xmlns:p14="http://schemas.microsoft.com/office/powerpoint/2010/main" val="189229910"/>
      </p:ext>
    </p:extLst>
  </p:cSld>
  <p:clrMapOvr>
    <a:masterClrMapping/>
  </p:clrMapOvr>
  <p:transition spd="slow">
    <p:wipe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PowerShell – Periods Matter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62000" y="1447800"/>
            <a:ext cx="8077200" cy="4575787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u="sng" dirty="0"/>
              <a:t>PowerShell will not default to the current folder.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.\my_function.ps1 </a:t>
            </a:r>
            <a:r>
              <a:rPr lang="en-US" sz="2000" i="1" dirty="0">
                <a:solidFill>
                  <a:srgbClr val="00B0F0"/>
                </a:solidFill>
              </a:rPr>
              <a:t># Refers to a script in the current folder.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C:\Scripts\Test.ps1 </a:t>
            </a:r>
            <a:r>
              <a:rPr lang="en-US" sz="2000" i="1" dirty="0">
                <a:solidFill>
                  <a:srgbClr val="00B0F0"/>
                </a:solidFill>
              </a:rPr>
              <a:t># Refers to a script not in the current folder.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000" u="sng" dirty="0"/>
              <a:t>Use Dot Sourcing to call the script and keep it in memory.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. c:\scripts\test.ps1 </a:t>
            </a:r>
            <a:r>
              <a:rPr lang="en-US" sz="2000" i="1" dirty="0">
                <a:solidFill>
                  <a:srgbClr val="00B0F0"/>
                </a:solidFill>
              </a:rPr>
              <a:t># Run the script and keep the functions and variables after it is done, i.e. available to the session.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. .\my_function.ps1  </a:t>
            </a:r>
            <a:r>
              <a:rPr lang="en-US" sz="2000" i="1" dirty="0">
                <a:solidFill>
                  <a:srgbClr val="00B0F0"/>
                </a:solidFill>
              </a:rPr>
              <a:t># Run script which is in the current folder and keep the functions and variables after it is done.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u="sng" dirty="0">
                <a:solidFill>
                  <a:srgbClr val="00B0F0"/>
                </a:solidFill>
              </a:rPr>
              <a:t>Space in the path?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&amp; “C:\My Scripts\Test.ps1” </a:t>
            </a:r>
            <a:r>
              <a:rPr lang="en-US" sz="2000" dirty="0">
                <a:solidFill>
                  <a:srgbClr val="00B0F0"/>
                </a:solidFill>
              </a:rPr>
              <a:t># Run script with space in the path.</a:t>
            </a:r>
          </a:p>
          <a:p>
            <a:pPr>
              <a:spcBef>
                <a:spcPts val="1200"/>
              </a:spcBef>
            </a:pPr>
            <a:endParaRPr lang="en-US" sz="2000" dirty="0">
              <a:solidFill>
                <a:srgbClr val="00B0F0"/>
              </a:solidFill>
            </a:endParaRP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0894645"/>
      </p:ext>
    </p:extLst>
  </p:cSld>
  <p:clrMapOvr>
    <a:masterClrMapping/>
  </p:clrMapOvr>
  <p:transition spd="slow"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136524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Variables Are Objects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166842"/>
            <a:ext cx="7315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variable is an object with methods and properties.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 can set the scope of a variable such as </a:t>
            </a:r>
          </a:p>
          <a:p>
            <a:r>
              <a:rPr lang="en-US" dirty="0">
                <a:solidFill>
                  <a:schemeClr val="bg1"/>
                </a:solidFill>
              </a:rPr>
              <a:t>      Set-Variable -scope Global -name </a:t>
            </a:r>
            <a:r>
              <a:rPr lang="en-US" dirty="0" err="1">
                <a:solidFill>
                  <a:schemeClr val="bg1"/>
                </a:solidFill>
              </a:rPr>
              <a:t>SqlServerMaximumChildItems</a:t>
            </a:r>
            <a:r>
              <a:rPr lang="en-US" dirty="0">
                <a:solidFill>
                  <a:schemeClr val="bg1"/>
                </a:solidFill>
              </a:rPr>
              <a:t> -Value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By default a variable is created to be in the current scope and any child scopes.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variable can hold different types of data unless it was type casted on creation.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	$</a:t>
            </a:r>
            <a:r>
              <a:rPr lang="en-US" dirty="0" err="1">
                <a:solidFill>
                  <a:schemeClr val="bg1"/>
                </a:solidFill>
              </a:rPr>
              <a:t>myvar</a:t>
            </a:r>
            <a:r>
              <a:rPr lang="en-US" dirty="0">
                <a:solidFill>
                  <a:schemeClr val="bg1"/>
                </a:solidFill>
              </a:rPr>
              <a:t> = “test”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	$</a:t>
            </a:r>
            <a:r>
              <a:rPr lang="en-US" dirty="0" err="1">
                <a:solidFill>
                  <a:schemeClr val="bg1"/>
                </a:solidFill>
              </a:rPr>
              <a:t>myvar</a:t>
            </a:r>
            <a:r>
              <a:rPr lang="en-US" dirty="0">
                <a:solidFill>
                  <a:schemeClr val="bg1"/>
                </a:solidFill>
              </a:rPr>
              <a:t> = 1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	[string] $</a:t>
            </a:r>
            <a:r>
              <a:rPr lang="en-US" dirty="0" err="1">
                <a:solidFill>
                  <a:schemeClr val="bg1"/>
                </a:solidFill>
              </a:rPr>
              <a:t>myvar</a:t>
            </a:r>
            <a:r>
              <a:rPr lang="en-US" dirty="0">
                <a:solidFill>
                  <a:schemeClr val="bg1"/>
                </a:solidFill>
              </a:rPr>
              <a:t> = “test”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	$</a:t>
            </a:r>
            <a:r>
              <a:rPr lang="en-US" dirty="0" err="1">
                <a:solidFill>
                  <a:schemeClr val="bg1"/>
                </a:solidFill>
              </a:rPr>
              <a:t>myvar</a:t>
            </a:r>
            <a:r>
              <a:rPr lang="en-US" dirty="0">
                <a:solidFill>
                  <a:schemeClr val="bg1"/>
                </a:solidFill>
              </a:rPr>
              <a:t> = 3  # will produce an error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30254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lated image">
            <a:extLst>
              <a:ext uri="{FF2B5EF4-FFF2-40B4-BE49-F238E27FC236}">
                <a16:creationId xmlns:a16="http://schemas.microsoft.com/office/drawing/2014/main" id="{3BFA5E47-4545-4C06-A8C8-EE032BE1D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14" y="762000"/>
            <a:ext cx="6422572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96368"/>
      </p:ext>
    </p:extLst>
  </p:cSld>
  <p:clrMapOvr>
    <a:masterClrMapping/>
  </p:clrMapOvr>
  <p:transition spd="slow"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6200" y="91240"/>
            <a:ext cx="9372600" cy="990600"/>
          </a:xfrm>
        </p:spPr>
        <p:txBody>
          <a:bodyPr>
            <a:noAutofit/>
          </a:bodyPr>
          <a:lstStyle/>
          <a:p>
            <a:r>
              <a:rPr lang="en-US" sz="4000" dirty="0"/>
              <a:t>PowerShell – Very Well Supported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447800"/>
            <a:ext cx="8534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Resources: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PowerShell Gallery – Tons of Free Reusable Modules</a:t>
            </a: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https://www.powershellgallery.com/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Downloads and Information</a:t>
            </a: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http://www.microsoft.com/windowsserver2003/technologies/management/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Training/Documentation</a:t>
            </a:r>
          </a:p>
          <a:p>
            <a:r>
              <a:rPr lang="en-US" dirty="0">
                <a:solidFill>
                  <a:schemeClr val="bg1"/>
                </a:solidFill>
                <a:hlinkClick r:id="rId7"/>
              </a:rPr>
              <a:t>http://technet.microsoft.com/en-us/scriptcenter/powershell.aspx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Documentation</a:t>
            </a:r>
          </a:p>
          <a:p>
            <a:r>
              <a:rPr lang="en-US" dirty="0">
                <a:solidFill>
                  <a:schemeClr val="bg1"/>
                </a:solidFill>
                <a:hlinkClick r:id="rId8"/>
              </a:rPr>
              <a:t>http://technet.microsoft.com/en-us/library/bb978526.aspx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Free Training</a:t>
            </a:r>
          </a:p>
          <a:p>
            <a:r>
              <a:rPr lang="en-US" dirty="0">
                <a:solidFill>
                  <a:schemeClr val="bg1"/>
                </a:solidFill>
                <a:hlinkClick r:id="rId9"/>
              </a:rPr>
              <a:t>http://pragmaticworks.com/LearningCenter/FreeTrainingWebinars/FutureWebinars.aspx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7306847"/>
      </p:ext>
    </p:extLst>
  </p:cSld>
  <p:clrMapOvr>
    <a:masterClrMapping/>
  </p:clrMapOvr>
  <p:transition spd="slow"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76200" y="76041"/>
            <a:ext cx="9220200" cy="99075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Wrapping Up: Why PowerShell?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1600200"/>
            <a:ext cx="6629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Full Support by Microsoft.  A must for Azure!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rich and full language!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Integrated into Windows and Windows Based Products.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Lot’s of Free Scripts Available.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Microsoft and Other Vendors Are Including Them More and More With Products.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" y="136524"/>
            <a:ext cx="7620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7D1F0-C0B3-429D-A3D0-16AF2A5742FA}"/>
              </a:ext>
            </a:extLst>
          </p:cNvPr>
          <p:cNvSpPr txBox="1"/>
          <p:nvPr/>
        </p:nvSpPr>
        <p:spPr>
          <a:xfrm>
            <a:off x="198164" y="1600200"/>
            <a:ext cx="81666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 You Need PowerShell</a:t>
            </a: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 of PowerShell’s Architecture and Features</a:t>
            </a: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Basic Understanding of PowerShell Programming</a:t>
            </a:r>
          </a:p>
          <a:p>
            <a:endParaRPr lang="en-US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Where You Can Get Support</a:t>
            </a:r>
          </a:p>
        </p:txBody>
      </p:sp>
    </p:spTree>
    <p:extLst>
      <p:ext uri="{BB962C8B-B14F-4D97-AF65-F5344CB8AC3E}">
        <p14:creationId xmlns:p14="http://schemas.microsoft.com/office/powerpoint/2010/main" val="2044227224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2118" y="0"/>
            <a:ext cx="9166117" cy="685800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E0EDCA-EA26-42A1-A51F-4C345663D4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86800" cy="48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13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0113" y="304800"/>
            <a:ext cx="1993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1197AF7-0727-4837-A569-A27612C26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481" y="1449046"/>
            <a:ext cx="3725038" cy="48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issionImpossible">
            <a:hlinkClick r:id="" action="ppaction://media"/>
            <a:extLst>
              <a:ext uri="{FF2B5EF4-FFF2-40B4-BE49-F238E27FC236}">
                <a16:creationId xmlns:a16="http://schemas.microsoft.com/office/drawing/2014/main" id="{F011F724-9B01-4B9D-83EB-3313609821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76872" y="6032195"/>
            <a:ext cx="338428" cy="338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742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50113" y="304800"/>
            <a:ext cx="1993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1197AF7-0727-4837-A569-A27612C26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481" y="1449046"/>
            <a:ext cx="3725038" cy="487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341296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>
          <a:xfrm>
            <a:off x="3162300" y="3048000"/>
            <a:ext cx="2819400" cy="136207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Appendix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189854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152400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Logical Operators…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92467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414721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3400" y="179295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/>
              <a:t>Comparison Operators…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39" y="1447800"/>
            <a:ext cx="5361341" cy="488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3600" y="1154668"/>
            <a:ext cx="568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Comparison Operators are NOT Case Sensitive By Default…</a:t>
            </a:r>
          </a:p>
        </p:txBody>
      </p:sp>
    </p:spTree>
    <p:extLst>
      <p:ext uri="{BB962C8B-B14F-4D97-AF65-F5344CB8AC3E}">
        <p14:creationId xmlns:p14="http://schemas.microsoft.com/office/powerpoint/2010/main" val="403385620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180566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Variables Methods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7924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(123).equals(456) will return false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(123).</a:t>
            </a:r>
            <a:r>
              <a:rPr lang="en-US" dirty="0" err="1">
                <a:solidFill>
                  <a:schemeClr val="bg1"/>
                </a:solidFill>
              </a:rPr>
              <a:t>CompareTo</a:t>
            </a:r>
            <a:r>
              <a:rPr lang="en-US" dirty="0">
                <a:solidFill>
                  <a:schemeClr val="bg1"/>
                </a:solidFill>
              </a:rPr>
              <a:t>(150)will return -1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(123).</a:t>
            </a:r>
            <a:r>
              <a:rPr lang="en-US" dirty="0" err="1">
                <a:solidFill>
                  <a:schemeClr val="bg1"/>
                </a:solidFill>
              </a:rPr>
              <a:t>ToString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($myStringVar1).</a:t>
            </a:r>
            <a:r>
              <a:rPr lang="en-US" dirty="0" err="1">
                <a:solidFill>
                  <a:schemeClr val="bg1"/>
                </a:solidFill>
              </a:rPr>
              <a:t>ToLower</a:t>
            </a:r>
            <a:r>
              <a:rPr lang="en-US" dirty="0">
                <a:solidFill>
                  <a:schemeClr val="bg1"/>
                </a:solidFill>
              </a:rPr>
              <a:t>()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($myStringVar1).equals($myStringVar2)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($myStringVar1).</a:t>
            </a:r>
            <a:r>
              <a:rPr lang="en-US" dirty="0" err="1">
                <a:solidFill>
                  <a:schemeClr val="bg1"/>
                </a:solidFill>
              </a:rPr>
              <a:t>CompareTo</a:t>
            </a:r>
            <a:r>
              <a:rPr lang="en-US" dirty="0">
                <a:solidFill>
                  <a:schemeClr val="bg1"/>
                </a:solidFill>
              </a:rPr>
              <a:t>($myStringVar2)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($myStringVar1).</a:t>
            </a:r>
            <a:r>
              <a:rPr lang="en-US" dirty="0" err="1">
                <a:solidFill>
                  <a:schemeClr val="bg1"/>
                </a:solidFill>
              </a:rPr>
              <a:t>PadRight</a:t>
            </a:r>
            <a:r>
              <a:rPr lang="en-US" dirty="0">
                <a:solidFill>
                  <a:schemeClr val="bg1"/>
                </a:solidFill>
              </a:rPr>
              <a:t>() + "**"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("a b c").split("b")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Note that </a:t>
            </a:r>
            <a:r>
              <a:rPr lang="en-US" dirty="0" err="1">
                <a:solidFill>
                  <a:schemeClr val="bg1"/>
                </a:solidFill>
              </a:rPr>
              <a:t>CompareTo</a:t>
            </a:r>
            <a:r>
              <a:rPr lang="en-US" dirty="0">
                <a:solidFill>
                  <a:schemeClr val="bg1"/>
                </a:solidFill>
              </a:rPr>
              <a:t>() differs from equals() in that it returns different values if the item is greater than or less than.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19471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228600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Variables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752600"/>
            <a:ext cx="7315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assigned variables start with a ‘$’ such as $</a:t>
            </a:r>
            <a:r>
              <a:rPr lang="en-US" dirty="0" err="1">
                <a:solidFill>
                  <a:schemeClr val="bg1"/>
                </a:solidFill>
              </a:rPr>
              <a:t>MyVar</a:t>
            </a:r>
            <a:r>
              <a:rPr lang="en-US" dirty="0">
                <a:solidFill>
                  <a:schemeClr val="bg1"/>
                </a:solidFill>
              </a:rPr>
              <a:t> = “Bryan”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PowerShell has predefined variables such as $Error that can be viewed in a script.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 can set the scope of a variable such as </a:t>
            </a:r>
          </a:p>
          <a:p>
            <a:r>
              <a:rPr lang="en-US" dirty="0">
                <a:solidFill>
                  <a:schemeClr val="bg1"/>
                </a:solidFill>
              </a:rPr>
              <a:t>      Set-Variable -scope Global -name </a:t>
            </a:r>
            <a:r>
              <a:rPr lang="en-US" dirty="0" err="1">
                <a:solidFill>
                  <a:schemeClr val="bg1"/>
                </a:solidFill>
              </a:rPr>
              <a:t>SqlServerMaximumChildItems</a:t>
            </a:r>
            <a:r>
              <a:rPr lang="en-US" dirty="0">
                <a:solidFill>
                  <a:schemeClr val="bg1"/>
                </a:solidFill>
              </a:rPr>
              <a:t> -Value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By default a variable is created to be in the current scope and any child scopes.</a:t>
            </a:r>
          </a:p>
        </p:txBody>
      </p:sp>
    </p:spTree>
    <p:extLst>
      <p:ext uri="{BB962C8B-B14F-4D97-AF65-F5344CB8AC3E}">
        <p14:creationId xmlns:p14="http://schemas.microsoft.com/office/powerpoint/2010/main" val="1120123626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152400"/>
            <a:ext cx="6781800" cy="684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PowerShell: Pipelining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1000" y="2819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PS&gt; </a:t>
            </a:r>
            <a:r>
              <a:rPr lang="en-US" dirty="0" err="1">
                <a:solidFill>
                  <a:schemeClr val="bg1"/>
                </a:solidFill>
              </a:rPr>
              <a:t>ipconfig</a:t>
            </a:r>
            <a:r>
              <a:rPr lang="en-US" dirty="0">
                <a:solidFill>
                  <a:schemeClr val="bg1"/>
                </a:solidFill>
              </a:rPr>
              <a:t> | </a:t>
            </a:r>
            <a:r>
              <a:rPr lang="en-US" dirty="0" err="1">
                <a:solidFill>
                  <a:schemeClr val="bg1"/>
                </a:solidFill>
              </a:rPr>
              <a:t>findstr</a:t>
            </a:r>
            <a:r>
              <a:rPr lang="en-US" dirty="0">
                <a:solidFill>
                  <a:schemeClr val="bg1"/>
                </a:solidFill>
              </a:rPr>
              <a:t> "Address" </a:t>
            </a:r>
          </a:p>
          <a:p>
            <a:r>
              <a:rPr lang="en-US" dirty="0">
                <a:solidFill>
                  <a:schemeClr val="bg1"/>
                </a:solidFill>
              </a:rPr>
              <a:t>IP Address. . . . . . . . . . . . : 172.28.21.5 IP Address. . . . . . . . . . . . : 172.30.160.225 </a:t>
            </a:r>
          </a:p>
        </p:txBody>
      </p:sp>
      <p:sp>
        <p:nvSpPr>
          <p:cNvPr id="3" name="Rectangle 2"/>
          <p:cNvSpPr/>
          <p:nvPr/>
        </p:nvSpPr>
        <p:spPr>
          <a:xfrm>
            <a:off x="349624" y="1295400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Pipeline</a:t>
            </a:r>
            <a:r>
              <a:rPr lang="en-US" sz="2400" dirty="0">
                <a:solidFill>
                  <a:schemeClr val="bg1"/>
                </a:solidFill>
              </a:rPr>
              <a:t> commands, -  to pass the output of one command to another command as input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228600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Examples:</a:t>
            </a:r>
          </a:p>
        </p:txBody>
      </p:sp>
      <p:sp>
        <p:nvSpPr>
          <p:cNvPr id="8" name="Rectangle 7"/>
          <p:cNvSpPr/>
          <p:nvPr/>
        </p:nvSpPr>
        <p:spPr>
          <a:xfrm>
            <a:off x="412376" y="4114800"/>
            <a:ext cx="6217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 Pipelining - combine </a:t>
            </a:r>
            <a:r>
              <a:rPr lang="en-US" dirty="0" err="1">
                <a:solidFill>
                  <a:schemeClr val="bg1"/>
                </a:solidFill>
              </a:rPr>
              <a:t>CmdLets</a:t>
            </a:r>
            <a:r>
              <a:rPr lang="en-US" dirty="0">
                <a:solidFill>
                  <a:schemeClr val="bg1"/>
                </a:solidFill>
              </a:rPr>
              <a:t> for power</a:t>
            </a:r>
          </a:p>
          <a:p>
            <a:r>
              <a:rPr lang="en-US" dirty="0">
                <a:solidFill>
                  <a:schemeClr val="bg1"/>
                </a:solidFill>
              </a:rPr>
              <a:t>Get-</a:t>
            </a:r>
            <a:r>
              <a:rPr lang="en-US" dirty="0" err="1">
                <a:solidFill>
                  <a:schemeClr val="bg1"/>
                </a:solidFill>
              </a:rPr>
              <a:t>ChildItem</a:t>
            </a:r>
            <a:r>
              <a:rPr lang="en-US" dirty="0">
                <a:solidFill>
                  <a:schemeClr val="bg1"/>
                </a:solidFill>
              </a:rPr>
              <a:t> | Where-Object { $_.Length -</a:t>
            </a:r>
            <a:r>
              <a:rPr lang="en-US" dirty="0" err="1">
                <a:solidFill>
                  <a:schemeClr val="bg1"/>
                </a:solidFill>
              </a:rPr>
              <a:t>gt</a:t>
            </a:r>
            <a:r>
              <a:rPr lang="en-US" dirty="0">
                <a:solidFill>
                  <a:schemeClr val="bg1"/>
                </a:solidFill>
              </a:rPr>
              <a:t> 10kb } </a:t>
            </a:r>
          </a:p>
        </p:txBody>
      </p:sp>
    </p:spTree>
    <p:extLst>
      <p:ext uri="{BB962C8B-B14F-4D97-AF65-F5344CB8AC3E}">
        <p14:creationId xmlns:p14="http://schemas.microsoft.com/office/powerpoint/2010/main" val="3791039925"/>
      </p:ext>
    </p:extLst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565" y="136524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Using Arrays…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600200"/>
            <a:ext cx="7315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## Create an array named $</a:t>
            </a:r>
            <a:r>
              <a:rPr lang="en-US" dirty="0" err="1">
                <a:solidFill>
                  <a:schemeClr val="bg1"/>
                </a:solidFill>
              </a:rPr>
              <a:t>myArray</a:t>
            </a:r>
            <a:r>
              <a:rPr lang="en-US" dirty="0">
                <a:solidFill>
                  <a:schemeClr val="bg1"/>
                </a:solidFill>
              </a:rPr>
              <a:t> that contains the ten numeric (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) values:1,2,3,4,5,6,7,8,9,10;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$</a:t>
            </a:r>
            <a:r>
              <a:rPr lang="en-US" dirty="0" err="1">
                <a:solidFill>
                  <a:schemeClr val="bg1"/>
                </a:solidFill>
              </a:rPr>
              <a:t>myArray</a:t>
            </a:r>
            <a:r>
              <a:rPr lang="en-US" dirty="0">
                <a:solidFill>
                  <a:schemeClr val="bg1"/>
                </a:solidFill>
              </a:rPr>
              <a:t> = 1,2,3,4,5,6,7,8,9,10;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] $sum = 0;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foreach</a:t>
            </a:r>
            <a:r>
              <a:rPr lang="en-US" dirty="0">
                <a:solidFill>
                  <a:schemeClr val="bg1"/>
                </a:solidFill>
              </a:rPr>
              <a:t> ($</a:t>
            </a:r>
            <a:r>
              <a:rPr lang="en-US" dirty="0" err="1">
                <a:solidFill>
                  <a:schemeClr val="bg1"/>
                </a:solidFill>
              </a:rPr>
              <a:t>val</a:t>
            </a:r>
            <a:r>
              <a:rPr lang="en-US" dirty="0">
                <a:solidFill>
                  <a:schemeClr val="bg1"/>
                </a:solidFill>
              </a:rPr>
              <a:t> in $</a:t>
            </a:r>
            <a:r>
              <a:rPr lang="en-US" dirty="0" err="1">
                <a:solidFill>
                  <a:schemeClr val="bg1"/>
                </a:solidFill>
              </a:rPr>
              <a:t>myArray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write-host ("Index with value:$</a:t>
            </a:r>
            <a:r>
              <a:rPr lang="en-US" dirty="0" err="1">
                <a:solidFill>
                  <a:schemeClr val="bg1"/>
                </a:solidFill>
              </a:rPr>
              <a:t>val</a:t>
            </a:r>
            <a:r>
              <a:rPr lang="en-US" dirty="0">
                <a:solidFill>
                  <a:schemeClr val="bg1"/>
                </a:solidFill>
              </a:rPr>
              <a:t>"); </a:t>
            </a:r>
          </a:p>
          <a:p>
            <a:r>
              <a:rPr lang="en-US" dirty="0">
                <a:solidFill>
                  <a:schemeClr val="bg1"/>
                </a:solidFill>
              </a:rPr>
              <a:t>   $sum = $sum + $</a:t>
            </a:r>
            <a:r>
              <a:rPr lang="en-US" dirty="0" err="1">
                <a:solidFill>
                  <a:schemeClr val="bg1"/>
                </a:solidFill>
              </a:rPr>
              <a:t>val</a:t>
            </a:r>
            <a:r>
              <a:rPr lang="en-US" dirty="0">
                <a:solidFill>
                  <a:schemeClr val="bg1"/>
                </a:solidFill>
              </a:rPr>
              <a:t>; </a:t>
            </a:r>
          </a:p>
          <a:p>
            <a:r>
              <a:rPr lang="en-US" dirty="0">
                <a:solidFill>
                  <a:schemeClr val="bg1"/>
                </a:solidFill>
              </a:rPr>
              <a:t>}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write-host ("The sum is: $sum");</a:t>
            </a:r>
          </a:p>
        </p:txBody>
      </p:sp>
    </p:spTree>
    <p:extLst>
      <p:ext uri="{BB962C8B-B14F-4D97-AF65-F5344CB8AC3E}">
        <p14:creationId xmlns:p14="http://schemas.microsoft.com/office/powerpoint/2010/main" val="51004962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96879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For Loops…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6400" y="1524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(&lt;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&gt;; &lt;condition&gt;; &lt;repeat&gt;) {&lt;</a:t>
            </a:r>
            <a:r>
              <a:rPr lang="en-US" dirty="0" err="1">
                <a:solidFill>
                  <a:schemeClr val="bg1"/>
                </a:solidFill>
              </a:rPr>
              <a:t>command_block</a:t>
            </a:r>
            <a:r>
              <a:rPr lang="en-US" dirty="0">
                <a:solidFill>
                  <a:schemeClr val="bg1"/>
                </a:solidFill>
              </a:rPr>
              <a:t>&gt;}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8290" y="242769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($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=0; $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&lt;10;$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++) {Write-Host $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} $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= 1 for (;;){Write-Host $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58290" y="3276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foreach</a:t>
            </a:r>
            <a:r>
              <a:rPr lang="en-US" dirty="0">
                <a:solidFill>
                  <a:schemeClr val="bg1"/>
                </a:solidFill>
              </a:rPr>
              <a:t> ($&lt;item&gt; in $&lt;collection&gt;){&lt;</a:t>
            </a:r>
            <a:r>
              <a:rPr lang="en-US" dirty="0" err="1">
                <a:solidFill>
                  <a:schemeClr val="bg1"/>
                </a:solidFill>
              </a:rPr>
              <a:t>command_block</a:t>
            </a:r>
            <a:r>
              <a:rPr lang="en-US" dirty="0">
                <a:solidFill>
                  <a:schemeClr val="bg1"/>
                </a:solidFill>
              </a:rPr>
              <a:t>&gt;}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85184" y="41910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$</a:t>
            </a:r>
            <a:r>
              <a:rPr lang="en-US" dirty="0" err="1">
                <a:solidFill>
                  <a:schemeClr val="bg1"/>
                </a:solidFill>
              </a:rPr>
              <a:t>letterArray</a:t>
            </a:r>
            <a:r>
              <a:rPr lang="en-US" dirty="0">
                <a:solidFill>
                  <a:schemeClr val="bg1"/>
                </a:solidFill>
              </a:rPr>
              <a:t> = "</a:t>
            </a:r>
            <a:r>
              <a:rPr lang="en-US" dirty="0" err="1">
                <a:solidFill>
                  <a:schemeClr val="bg1"/>
                </a:solidFill>
              </a:rPr>
              <a:t>a","b","c","d</a:t>
            </a:r>
            <a:r>
              <a:rPr lang="en-US" dirty="0">
                <a:solidFill>
                  <a:schemeClr val="bg1"/>
                </a:solidFill>
              </a:rPr>
              <a:t>" </a:t>
            </a:r>
          </a:p>
          <a:p>
            <a:r>
              <a:rPr lang="en-US" dirty="0" err="1">
                <a:solidFill>
                  <a:schemeClr val="bg1"/>
                </a:solidFill>
              </a:rPr>
              <a:t>foreach</a:t>
            </a:r>
            <a:r>
              <a:rPr lang="en-US" dirty="0">
                <a:solidFill>
                  <a:schemeClr val="bg1"/>
                </a:solidFill>
              </a:rPr>
              <a:t> ($letter in $</a:t>
            </a:r>
            <a:r>
              <a:rPr lang="en-US" dirty="0" err="1">
                <a:solidFill>
                  <a:schemeClr val="bg1"/>
                </a:solidFill>
              </a:rPr>
              <a:t>letterArray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  <a:p>
            <a:r>
              <a:rPr lang="en-US" dirty="0">
                <a:solidFill>
                  <a:schemeClr val="bg1"/>
                </a:solidFill>
              </a:rPr>
              <a:t>{ </a:t>
            </a:r>
          </a:p>
          <a:p>
            <a:r>
              <a:rPr lang="en-US" dirty="0">
                <a:solidFill>
                  <a:schemeClr val="bg1"/>
                </a:solidFill>
              </a:rPr>
              <a:t>    Write-Host $letter 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78437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8600"/>
            <a:ext cx="6619244" cy="526087"/>
          </a:xfrm>
        </p:spPr>
        <p:txBody>
          <a:bodyPr>
            <a:noAutofit/>
          </a:bodyPr>
          <a:lstStyle/>
          <a:p>
            <a:pPr algn="l"/>
            <a:r>
              <a:rPr lang="en-US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Bryan  Cafferky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9200" y="5395098"/>
            <a:ext cx="418789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hlinkClick r:id="rId2"/>
              </a:rPr>
              <a:t>bryan256@msn.com</a:t>
            </a: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600" dirty="0">
                <a:hlinkClick r:id="rId3"/>
              </a:rPr>
              <a:t>www.sql-fy.com</a:t>
            </a: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600" u="sng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4"/>
              </a:rPr>
              <a:t>https://www.linkedin.com/in/bryancafferky</a:t>
            </a:r>
            <a:endParaRPr lang="en-US" sz="1600" u="sng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@BryanCafferky – follow 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296329"/>
            <a:ext cx="798333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Microsoft Technical Solutions Enabler (TSP)</a:t>
            </a:r>
            <a:endParaRPr lang="en-US" sz="1600" i="1" dirty="0">
              <a:solidFill>
                <a:schemeClr val="bg1"/>
              </a:solidFill>
            </a:endParaRPr>
          </a:p>
          <a:p>
            <a:endParaRPr lang="en-US" sz="1600" i="1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Microsoft 2016 Cloud and Data Center Platform MVP, 2017 Data Platform MVP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Decades of IT Experience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Author of Pro PowerShell for Database Developers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Experienced in health care, insurance, banking, and ecommerce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Founded and lead PASS Chapter The RI Microsoft BI User Group and The SNE </a:t>
            </a:r>
            <a:r>
              <a:rPr lang="en-US" sz="1600" dirty="0" err="1">
                <a:solidFill>
                  <a:schemeClr val="bg1"/>
                </a:solidFill>
              </a:rPr>
              <a:t>UseR</a:t>
            </a:r>
            <a:r>
              <a:rPr lang="en-US" sz="1600" dirty="0">
                <a:solidFill>
                  <a:schemeClr val="bg1"/>
                </a:solidFill>
              </a:rPr>
              <a:t> Group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Frequent presenter at technical conferences and user groups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Proud to be a Nerd.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468846"/>
            <a:ext cx="1344641" cy="1160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022E2-F752-4298-AEA9-656461266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98" y="6341658"/>
            <a:ext cx="1344641" cy="287742"/>
          </a:xfrm>
          <a:prstGeom prst="rect">
            <a:avLst/>
          </a:prstGeom>
        </p:spPr>
      </p:pic>
      <p:pic>
        <p:nvPicPr>
          <p:cNvPr id="2052" name="Picture 4" descr="Image result for youtube">
            <a:extLst>
              <a:ext uri="{FF2B5EF4-FFF2-40B4-BE49-F238E27FC236}">
                <a16:creationId xmlns:a16="http://schemas.microsoft.com/office/drawing/2014/main" id="{29F7B73A-9B17-4D17-9FA1-756AFEF73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49" y="5555664"/>
            <a:ext cx="457199" cy="4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5687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136524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While Loop…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461247" y="1219200"/>
            <a:ext cx="3982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while (&lt;condition&gt;){&lt;</a:t>
            </a:r>
            <a:r>
              <a:rPr lang="en-US" dirty="0" err="1">
                <a:solidFill>
                  <a:schemeClr val="bg1"/>
                </a:solidFill>
              </a:rPr>
              <a:t>command_block</a:t>
            </a:r>
            <a:r>
              <a:rPr lang="en-US" dirty="0">
                <a:solidFill>
                  <a:schemeClr val="bg1"/>
                </a:solidFill>
              </a:rPr>
              <a:t>&gt;}</a:t>
            </a:r>
          </a:p>
        </p:txBody>
      </p:sp>
      <p:sp>
        <p:nvSpPr>
          <p:cNvPr id="5" name="Rectangle 4"/>
          <p:cNvSpPr/>
          <p:nvPr/>
        </p:nvSpPr>
        <p:spPr>
          <a:xfrm>
            <a:off x="1497106" y="2383681"/>
            <a:ext cx="18526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dirty="0">
                <a:solidFill>
                  <a:schemeClr val="bg1"/>
                </a:solidFill>
              </a:rPr>
              <a:t>while($val -ne 3) </a:t>
            </a:r>
          </a:p>
          <a:p>
            <a:r>
              <a:rPr lang="nn-NO" dirty="0">
                <a:solidFill>
                  <a:schemeClr val="bg1"/>
                </a:solidFill>
              </a:rPr>
              <a:t>{ </a:t>
            </a:r>
          </a:p>
          <a:p>
            <a:r>
              <a:rPr lang="nn-NO" dirty="0">
                <a:solidFill>
                  <a:schemeClr val="bg1"/>
                </a:solidFill>
              </a:rPr>
              <a:t>   $val++ </a:t>
            </a:r>
          </a:p>
          <a:p>
            <a:r>
              <a:rPr lang="nn-NO" dirty="0">
                <a:solidFill>
                  <a:schemeClr val="bg1"/>
                </a:solidFill>
              </a:rPr>
              <a:t>   Write-Host $val </a:t>
            </a:r>
          </a:p>
          <a:p>
            <a:r>
              <a:rPr lang="nn-NO" dirty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57498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136524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IF Blocks…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1000" y="15240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if (&lt;test1&gt;) 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&lt;code_block1&gt;</a:t>
            </a:r>
          </a:p>
          <a:p>
            <a:r>
              <a:rPr lang="en-US" dirty="0">
                <a:solidFill>
                  <a:schemeClr val="bg1"/>
                </a:solidFill>
              </a:rPr>
              <a:t>} </a:t>
            </a:r>
          </a:p>
          <a:p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elseif</a:t>
            </a:r>
            <a:r>
              <a:rPr lang="en-US" dirty="0">
                <a:solidFill>
                  <a:schemeClr val="bg1"/>
                </a:solidFill>
              </a:rPr>
              <a:t> (&lt;test2) 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&lt;code_block2&gt;</a:t>
            </a:r>
          </a:p>
          <a:p>
            <a:r>
              <a:rPr lang="en-US" dirty="0">
                <a:solidFill>
                  <a:schemeClr val="bg1"/>
                </a:solidFill>
              </a:rPr>
              <a:t>}] </a:t>
            </a:r>
          </a:p>
          <a:p>
            <a:r>
              <a:rPr lang="en-US" dirty="0">
                <a:solidFill>
                  <a:schemeClr val="bg1"/>
                </a:solidFill>
              </a:rPr>
              <a:t>[else &lt;code_block3&gt;}]</a:t>
            </a:r>
          </a:p>
        </p:txBody>
      </p:sp>
    </p:spTree>
    <p:extLst>
      <p:ext uri="{BB962C8B-B14F-4D97-AF65-F5344CB8AC3E}">
        <p14:creationId xmlns:p14="http://schemas.microsoft.com/office/powerpoint/2010/main" val="3293213842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59" y="122046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Functions…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8022714" cy="3049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07817" y="1143000"/>
            <a:ext cx="681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in other programming languages, you can define callable functions…</a:t>
            </a:r>
          </a:p>
        </p:txBody>
      </p:sp>
    </p:spTree>
    <p:extLst>
      <p:ext uri="{BB962C8B-B14F-4D97-AF65-F5344CB8AC3E}">
        <p14:creationId xmlns:p14="http://schemas.microsoft.com/office/powerpoint/2010/main" val="2345811975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468" y="290322"/>
            <a:ext cx="7021780" cy="838200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IF Examples (Logical AND/OR)…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906767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247563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" y="228600"/>
            <a:ext cx="8077200" cy="609600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r>
              <a:rPr lang="en-US" sz="40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IF Examples (Logical Not/Not Equal)…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52" y="1219200"/>
            <a:ext cx="7867742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338520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SQL Agent:  Built In Support for PowerShell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819400" y="6324600"/>
            <a:ext cx="3962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54" y="1735015"/>
            <a:ext cx="70866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5297977"/>
      </p:ext>
    </p:extLst>
  </p:cSld>
  <p:clrMapOvr>
    <a:masterClrMapping/>
  </p:clrMapOvr>
  <p:transition spd="slow"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62000" y="200268"/>
            <a:ext cx="8077200" cy="879232"/>
          </a:xfrm>
        </p:spPr>
        <p:txBody>
          <a:bodyPr>
            <a:normAutofit/>
          </a:bodyPr>
          <a:lstStyle/>
          <a:p>
            <a:r>
              <a:rPr lang="en-US" sz="2800" dirty="0"/>
              <a:t>SSMS:  Built In Support for PowerShell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819400" y="6324600"/>
            <a:ext cx="3962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PowerShell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33D6E5A2-EC83-451F-A719-9AC1370DD5CF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79500"/>
            <a:ext cx="5341668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0205864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6800" y="228600"/>
            <a:ext cx="6910755" cy="5616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2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Author of…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206" y="1548152"/>
            <a:ext cx="2394688" cy="34097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5288" y="5287283"/>
            <a:ext cx="6910755" cy="392415"/>
          </a:xfrm>
          <a:prstGeom prst="rect">
            <a:avLst/>
          </a:prstGeom>
          <a:solidFill>
            <a:schemeClr val="bg2"/>
          </a:solidFill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1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on Amazon</a:t>
            </a:r>
            <a:endParaRPr lang="en-US" sz="21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322326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91372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Goals of this 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64" y="1600200"/>
            <a:ext cx="79115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Why You Need PowerShell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 an Overview of PowerShell’s architecture and Features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 a Basic Understanding of PowerShell Programming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Point You to Where You Can Get Support</a:t>
            </a:r>
          </a:p>
        </p:txBody>
      </p:sp>
    </p:spTree>
    <p:extLst>
      <p:ext uri="{BB962C8B-B14F-4D97-AF65-F5344CB8AC3E}">
        <p14:creationId xmlns:p14="http://schemas.microsoft.com/office/powerpoint/2010/main" val="2101206649"/>
      </p:ext>
    </p:extLst>
  </p:cSld>
  <p:clrMapOvr>
    <a:masterClrMapping/>
  </p:clrMapOvr>
  <p:transition spd="slow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nk8vjtC9q0JAXtyxsX2O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uf4iZwLgLEPe9Eifdx3u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ParF19LzvJyR9qw266I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Unk8vjtC9q0JAXtyxsX2O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cuf4iZwLgLEPe9Eifdx3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zParF19LzvJyR9qw266I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uPQogmzKvTp1YV9ymQ2Z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sVeI2TwAzQM9S4tQjLvM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8Cm1higbyIl35Abad2Rjv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lJFhM9s1uk4SUavhm7qd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OOKFAmQ6LnTdkKqqzhwoa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HsVeI2TwAzQM9S4tQjLvM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dIAG7WhWjupCZ4n8F2K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C7AXHsIfcZM0GIL5sI0jk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lJFhM9s1uk4SUavhm7qd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8BxRTjzwKhAarpC8SPOi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QynbDZ7CnnKAa7cx9M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8BxRTjzwKhAarpC8SPOi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8BxRTjzwKhAarpC8SPOi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8BxRTjzwKhAarpC8SPOi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QynbDZ7CnnKAa7cx9M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bORDfvhHahmpDFmvtYCcV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ODdiYQyEGY8EmMcNZ3vZ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p3DFAl6DuE5xCL7XTKqog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0</TotalTime>
  <Words>3790</Words>
  <Application>Microsoft Office PowerPoint</Application>
  <PresentationFormat>On-screen Show (4:3)</PresentationFormat>
  <Paragraphs>683</Paragraphs>
  <Slides>76</Slides>
  <Notes>58</Notes>
  <HiddenSlides>0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92" baseType="lpstr">
      <vt:lpstr>Algerian</vt:lpstr>
      <vt:lpstr>Arial</vt:lpstr>
      <vt:lpstr>Arial Rounded MT Bold</vt:lpstr>
      <vt:lpstr>Blackadder ITC</vt:lpstr>
      <vt:lpstr>Brush Script MT</vt:lpstr>
      <vt:lpstr>Calibri</vt:lpstr>
      <vt:lpstr>Corbel</vt:lpstr>
      <vt:lpstr>Courier New</vt:lpstr>
      <vt:lpstr>Georgia</vt:lpstr>
      <vt:lpstr>Impact</vt:lpstr>
      <vt:lpstr>OCR A Extended</vt:lpstr>
      <vt:lpstr>Trebuchet MS</vt:lpstr>
      <vt:lpstr>Tw Cen MT</vt:lpstr>
      <vt:lpstr>Verdana</vt:lpstr>
      <vt:lpstr>Depth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Bryan  Cafferky…</vt:lpstr>
      <vt:lpstr>PowerPoint Presentation</vt:lpstr>
      <vt:lpstr>Goals of this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it All</vt:lpstr>
      <vt:lpstr>Remote Execution</vt:lpstr>
      <vt:lpstr>PowerPoint Presentation</vt:lpstr>
      <vt:lpstr>What is PowerShell?</vt:lpstr>
      <vt:lpstr>One Shell to Rule Them All</vt:lpstr>
      <vt:lpstr>What is PowerShell?</vt:lpstr>
      <vt:lpstr>PowerShell = Windows Shell</vt:lpstr>
      <vt:lpstr>Features of PowerShell</vt:lpstr>
      <vt:lpstr>PowerPoint Presentation</vt:lpstr>
      <vt:lpstr>PowerShell Environments</vt:lpstr>
      <vt:lpstr>PowerShell Environments</vt:lpstr>
      <vt:lpstr>PowerShell CMDLET  - Pronounced "command-let“ </vt:lpstr>
      <vt:lpstr>CMDLET Examples</vt:lpstr>
      <vt:lpstr>CMDLET Naming</vt:lpstr>
      <vt:lpstr>PowerPoint Presentation</vt:lpstr>
      <vt:lpstr>PowerShell – Common Uses</vt:lpstr>
      <vt:lpstr>Starting PowerShell</vt:lpstr>
      <vt:lpstr>PowerShell: Before You Can Run a Script…</vt:lpstr>
      <vt:lpstr>Starting PowerShell</vt:lpstr>
      <vt:lpstr>Enabling Scripts</vt:lpstr>
      <vt:lpstr>PowerShell: Set-ExecutionPolicy options</vt:lpstr>
      <vt:lpstr>PowerPoint Presentation</vt:lpstr>
      <vt:lpstr>PowerPoint Presentation</vt:lpstr>
      <vt:lpstr>PowerPoint Presentation</vt:lpstr>
      <vt:lpstr>Providers: Alias</vt:lpstr>
      <vt:lpstr>Providers: Environment Variables</vt:lpstr>
      <vt:lpstr>Providers: The Windows Registry</vt:lpstr>
      <vt:lpstr>Providers Available</vt:lpstr>
      <vt:lpstr>Starting the ISE</vt:lpstr>
      <vt:lpstr>The PowerShell ISE</vt:lpstr>
      <vt:lpstr>PowerPoint Presentation</vt:lpstr>
      <vt:lpstr>PowerPoint Presentation</vt:lpstr>
      <vt:lpstr>PowerPoint Presentation</vt:lpstr>
      <vt:lpstr>PowerPoint Presentation</vt:lpstr>
      <vt:lpstr>PowerShell – Critical Concepts</vt:lpstr>
      <vt:lpstr>PowerShell – Recipes</vt:lpstr>
      <vt:lpstr>PowerPoint Presentation</vt:lpstr>
      <vt:lpstr>PowerPoint Presentation</vt:lpstr>
      <vt:lpstr>PowerShell – Periods Matter</vt:lpstr>
      <vt:lpstr>PowerPoint Presentation</vt:lpstr>
      <vt:lpstr>PowerPoint Presentation</vt:lpstr>
      <vt:lpstr>PowerShell – Very Well Supported</vt:lpstr>
      <vt:lpstr>Wrapping Up: Why PowerShell?</vt:lpstr>
      <vt:lpstr>Review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Agent:  Built In Support for PowerShell</vt:lpstr>
      <vt:lpstr>SSMS:  Built In Support for PowerShell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2012-12-19T12:33:13Z</dcterms:created>
  <dcterms:modified xsi:type="dcterms:W3CDTF">2017-11-18T15:11:55Z</dcterms:modified>
</cp:coreProperties>
</file>